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3"/>
  </p:handoutMasterIdLst>
  <p:sldIdLst>
    <p:sldId id="268" r:id="rId2"/>
    <p:sldId id="298" r:id="rId3"/>
    <p:sldId id="279" r:id="rId4"/>
    <p:sldId id="299" r:id="rId5"/>
    <p:sldId id="300" r:id="rId6"/>
    <p:sldId id="301" r:id="rId7"/>
    <p:sldId id="304" r:id="rId8"/>
    <p:sldId id="305" r:id="rId9"/>
    <p:sldId id="306" r:id="rId10"/>
    <p:sldId id="302" r:id="rId11"/>
    <p:sldId id="257" r:id="rId12"/>
    <p:sldId id="307" r:id="rId13"/>
    <p:sldId id="292" r:id="rId14"/>
    <p:sldId id="309" r:id="rId15"/>
    <p:sldId id="293" r:id="rId16"/>
    <p:sldId id="297" r:id="rId17"/>
    <p:sldId id="294" r:id="rId18"/>
    <p:sldId id="290" r:id="rId19"/>
    <p:sldId id="291" r:id="rId20"/>
    <p:sldId id="272" r:id="rId21"/>
    <p:sldId id="271" r:id="rId22"/>
    <p:sldId id="310" r:id="rId23"/>
    <p:sldId id="258" r:id="rId24"/>
    <p:sldId id="273" r:id="rId25"/>
    <p:sldId id="303" r:id="rId26"/>
    <p:sldId id="284" r:id="rId27"/>
    <p:sldId id="275" r:id="rId28"/>
    <p:sldId id="311" r:id="rId29"/>
    <p:sldId id="312" r:id="rId30"/>
    <p:sldId id="313" r:id="rId31"/>
    <p:sldId id="25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eline Cadigan" initials="MC" lastIdx="9" clrIdx="0">
    <p:extLst>
      <p:ext uri="{19B8F6BF-5375-455C-9EA6-DF929625EA0E}">
        <p15:presenceInfo xmlns:p15="http://schemas.microsoft.com/office/powerpoint/2012/main" userId="S-1-5-21-1527950376-3420975135-3306108593-133295" providerId="AD"/>
      </p:ext>
    </p:extLst>
  </p:cmAuthor>
  <p:cmAuthor id="2" name="Jana Broussard" initials="JB" lastIdx="15" clrIdx="1">
    <p:extLst>
      <p:ext uri="{19B8F6BF-5375-455C-9EA6-DF929625EA0E}">
        <p15:presenceInfo xmlns:p15="http://schemas.microsoft.com/office/powerpoint/2012/main" userId="S-1-5-21-879169590-2894304047-4147668844-135181" providerId="AD"/>
      </p:ext>
    </p:extLst>
  </p:cmAuthor>
  <p:cmAuthor id="3" name="Allyson Sanders" initials="AS" lastIdx="20" clrIdx="2">
    <p:extLst>
      <p:ext uri="{19B8F6BF-5375-455C-9EA6-DF929625EA0E}">
        <p15:presenceInfo xmlns:p15="http://schemas.microsoft.com/office/powerpoint/2012/main" userId="S-1-5-21-879169590-2894304047-4147668844-374366" providerId="AD"/>
      </p:ext>
    </p:extLst>
  </p:cmAuthor>
  <p:cmAuthor id="4" name="Madeline Cadigan (OPH)" initials="MC(" lastIdx="1" clrIdx="3">
    <p:extLst>
      <p:ext uri="{19B8F6BF-5375-455C-9EA6-DF929625EA0E}">
        <p15:presenceInfo xmlns:p15="http://schemas.microsoft.com/office/powerpoint/2012/main" userId="S-1-5-21-879169590-2894304047-4147668844-355070" providerId="AD"/>
      </p:ext>
    </p:extLst>
  </p:cmAuthor>
  <p:cmAuthor id="5" name="Gina Easterly" initials="GE" lastIdx="1" clrIdx="4">
    <p:extLst>
      <p:ext uri="{19B8F6BF-5375-455C-9EA6-DF929625EA0E}">
        <p15:presenceInfo xmlns:p15="http://schemas.microsoft.com/office/powerpoint/2012/main" userId="S-1-5-21-879169590-2894304047-4147668844-526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2030"/>
    <a:srgbClr val="09121C"/>
    <a:srgbClr val="CE974F"/>
    <a:srgbClr val="29548A"/>
    <a:srgbClr val="007A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93" d="100"/>
          <a:sy n="93" d="100"/>
        </p:scale>
        <p:origin x="63" y="126"/>
      </p:cViewPr>
      <p:guideLst/>
    </p:cSldViewPr>
  </p:slideViewPr>
  <p:notesTextViewPr>
    <p:cViewPr>
      <p:scale>
        <a:sx n="3" d="2"/>
        <a:sy n="3" d="2"/>
      </p:scale>
      <p:origin x="0" y="0"/>
    </p:cViewPr>
  </p:notesText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4C9201-4840-42E8-9106-033E18673FA3}" type="datetimeFigureOut">
              <a:rPr lang="en-US" smtClean="0"/>
              <a:t>10/12/2026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518C5E-9402-4AAE-ADB3-B5E435F7261A}" type="slidenum">
              <a:rPr lang="en-US" smtClean="0"/>
              <a:t>‹#›</a:t>
            </a:fld>
            <a:endParaRPr lang="en-US"/>
          </a:p>
        </p:txBody>
      </p:sp>
    </p:spTree>
    <p:extLst>
      <p:ext uri="{BB962C8B-B14F-4D97-AF65-F5344CB8AC3E}">
        <p14:creationId xmlns:p14="http://schemas.microsoft.com/office/powerpoint/2010/main" val="13481376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2"/>
      </p:bgRef>
    </p:bg>
    <p:spTree>
      <p:nvGrpSpPr>
        <p:cNvPr id="1" name=""/>
        <p:cNvGrpSpPr/>
        <p:nvPr/>
      </p:nvGrpSpPr>
      <p:grpSpPr>
        <a:xfrm>
          <a:off x="0" y="0"/>
          <a:ext cx="0" cy="0"/>
          <a:chOff x="0" y="0"/>
          <a:chExt cx="0" cy="0"/>
        </a:xfrm>
      </p:grpSpPr>
      <p:sp>
        <p:nvSpPr>
          <p:cNvPr id="7" name="Round Diagonal Corner Rectangle 6"/>
          <p:cNvSpPr/>
          <p:nvPr userDrawn="1"/>
        </p:nvSpPr>
        <p:spPr>
          <a:xfrm>
            <a:off x="0" y="0"/>
            <a:ext cx="12192000" cy="6903027"/>
          </a:xfrm>
          <a:prstGeom prst="round2DiagRect">
            <a:avLst>
              <a:gd name="adj1" fmla="val 38307"/>
              <a:gd name="adj2" fmla="val 0"/>
            </a:avLst>
          </a:prstGeom>
          <a:solidFill>
            <a:srgbClr val="112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fld id="{D1CCFD60-38CC-4DE1-B8E5-BEC47503EE42}" type="datetimeFigureOut">
              <a:rPr lang="en-US" smtClean="0"/>
              <a:pPr/>
              <a:t>10/12/2026</a:t>
            </a:fld>
            <a:endParaRPr lang="en-US" dirty="0"/>
          </a:p>
        </p:txBody>
      </p:sp>
      <p:sp>
        <p:nvSpPr>
          <p:cNvPr id="6" name="Slide Number Placeholder 5"/>
          <p:cNvSpPr>
            <a:spLocks noGrp="1"/>
          </p:cNvSpPr>
          <p:nvPr>
            <p:ph type="sldNum" sz="quarter" idx="12"/>
          </p:nvPr>
        </p:nvSpPr>
        <p:spPr>
          <a:xfrm>
            <a:off x="8156601" y="6356350"/>
            <a:ext cx="3651199" cy="365125"/>
          </a:xfrm>
        </p:spPr>
        <p:txBody>
          <a:bodyPr/>
          <a:lstStyle>
            <a:lvl1pPr>
              <a:defRPr>
                <a:solidFill>
                  <a:schemeClr val="tx2"/>
                </a:solidFill>
              </a:defRPr>
            </a:lvl1pPr>
          </a:lstStyle>
          <a:p>
            <a:fld id="{D309A1CB-77CD-4025-86E2-A6AD79806989}" type="slidenum">
              <a:rPr lang="en-US" smtClean="0"/>
              <a:pPr/>
              <a:t>‹#›</a:t>
            </a:fld>
            <a:endParaRPr lang="en-US" dirty="0"/>
          </a:p>
        </p:txBody>
      </p:sp>
      <p:pic>
        <p:nvPicPr>
          <p:cNvPr id="15" name="Picture 14"/>
          <p:cNvPicPr>
            <a:picLocks noChangeAspect="1"/>
          </p:cNvPicPr>
          <p:nvPr userDrawn="1"/>
        </p:nvPicPr>
        <p:blipFill>
          <a:blip r:embed="rId2">
            <a:duotone>
              <a:schemeClr val="accent6">
                <a:shade val="45000"/>
                <a:satMod val="135000"/>
              </a:schemeClr>
              <a:prstClr val="white"/>
            </a:duotone>
          </a:blip>
          <a:srcRect t="28178" b="45958"/>
          <a:stretch>
            <a:fillRect/>
          </a:stretch>
        </p:blipFill>
        <p:spPr>
          <a:xfrm>
            <a:off x="0" y="2321898"/>
            <a:ext cx="12226024" cy="2108021"/>
          </a:xfrm>
          <a:prstGeom prst="rect">
            <a:avLst/>
          </a:prstGeom>
        </p:spPr>
      </p:pic>
      <p:sp>
        <p:nvSpPr>
          <p:cNvPr id="3" name="Subtitle 2"/>
          <p:cNvSpPr>
            <a:spLocks noGrp="1"/>
          </p:cNvSpPr>
          <p:nvPr>
            <p:ph type="subTitle" idx="1" hasCustomPrompt="1"/>
          </p:nvPr>
        </p:nvSpPr>
        <p:spPr>
          <a:xfrm>
            <a:off x="1524000" y="4633398"/>
            <a:ext cx="9144000" cy="624402"/>
          </a:xfrm>
          <a:prstGeom prst="rect">
            <a:avLst/>
          </a:prstGeom>
        </p:spPr>
        <p:txBody>
          <a:bodyPr/>
          <a:lstStyle>
            <a:lvl1pPr marL="0" indent="0" algn="ctr">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grpSp>
        <p:nvGrpSpPr>
          <p:cNvPr id="19" name="Group 18"/>
          <p:cNvGrpSpPr/>
          <p:nvPr userDrawn="1"/>
        </p:nvGrpSpPr>
        <p:grpSpPr>
          <a:xfrm>
            <a:off x="4824700" y="6356350"/>
            <a:ext cx="2542600" cy="341717"/>
            <a:chOff x="581390" y="6356350"/>
            <a:chExt cx="2542600" cy="341717"/>
          </a:xfrm>
        </p:grpSpPr>
        <p:sp>
          <p:nvSpPr>
            <p:cNvPr id="20"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txBody>
            <a:bodyPr/>
            <a:lstStyle/>
            <a:p>
              <a:endParaRPr lang="en-US"/>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
        <p:nvSpPr>
          <p:cNvPr id="17" name="Round Diagonal Corner Rectangle 16"/>
          <p:cNvSpPr/>
          <p:nvPr userDrawn="1"/>
        </p:nvSpPr>
        <p:spPr>
          <a:xfrm>
            <a:off x="1524000" y="1576007"/>
            <a:ext cx="9144000" cy="1511211"/>
          </a:xfrm>
          <a:prstGeom prst="round2Diag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355850" y="1890098"/>
            <a:ext cx="7480300" cy="914690"/>
          </a:xfrm>
        </p:spPr>
        <p:txBody>
          <a:bodyPr anchor="b">
            <a:normAutofit/>
          </a:bodyPr>
          <a:lstStyle>
            <a:lvl1pPr algn="ctr">
              <a:defRPr sz="4000" b="1">
                <a:solidFill>
                  <a:schemeClr val="bg1"/>
                </a:solidFill>
                <a:latin typeface="+mn-lt"/>
              </a:defRPr>
            </a:lvl1pPr>
          </a:lstStyle>
          <a:p>
            <a:r>
              <a:rPr lang="en-US" dirty="0"/>
              <a:t>Title</a:t>
            </a:r>
          </a:p>
        </p:txBody>
      </p:sp>
    </p:spTree>
    <p:extLst>
      <p:ext uri="{BB962C8B-B14F-4D97-AF65-F5344CB8AC3E}">
        <p14:creationId xmlns:p14="http://schemas.microsoft.com/office/powerpoint/2010/main" val="54692739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Content">
    <p:bg>
      <p:bgRef idx="1001">
        <a:schemeClr val="bg2"/>
      </p:bgRef>
    </p:bg>
    <p:spTree>
      <p:nvGrpSpPr>
        <p:cNvPr id="1" name=""/>
        <p:cNvGrpSpPr/>
        <p:nvPr/>
      </p:nvGrpSpPr>
      <p:grpSpPr>
        <a:xfrm>
          <a:off x="0" y="0"/>
          <a:ext cx="0" cy="0"/>
          <a:chOff x="0" y="0"/>
          <a:chExt cx="0" cy="0"/>
        </a:xfrm>
      </p:grpSpPr>
      <p:sp>
        <p:nvSpPr>
          <p:cNvPr id="11" name="Round Diagonal Corner Rectangle 10"/>
          <p:cNvSpPr/>
          <p:nvPr userDrawn="1"/>
        </p:nvSpPr>
        <p:spPr>
          <a:xfrm>
            <a:off x="0" y="0"/>
            <a:ext cx="12192000" cy="6903027"/>
          </a:xfrm>
          <a:prstGeom prst="round2DiagRect">
            <a:avLst>
              <a:gd name="adj1" fmla="val 26716"/>
              <a:gd name="adj2" fmla="val 0"/>
            </a:avLst>
          </a:prstGeom>
          <a:solidFill>
            <a:srgbClr val="112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duotone>
              <a:schemeClr val="accent6">
                <a:shade val="45000"/>
                <a:satMod val="135000"/>
              </a:schemeClr>
              <a:prstClr val="white"/>
            </a:duotone>
          </a:blip>
          <a:srcRect t="28178" b="45958"/>
          <a:stretch>
            <a:fillRect/>
          </a:stretch>
        </p:blipFill>
        <p:spPr>
          <a:xfrm>
            <a:off x="-34024" y="0"/>
            <a:ext cx="12226024" cy="2108021"/>
          </a:xfrm>
          <a:prstGeom prst="rect">
            <a:avLst/>
          </a:prstGeom>
        </p:spPr>
      </p:pic>
      <p:sp>
        <p:nvSpPr>
          <p:cNvPr id="12" name="Slide Number Placeholder 5"/>
          <p:cNvSpPr>
            <a:spLocks noGrp="1"/>
          </p:cNvSpPr>
          <p:nvPr>
            <p:ph type="sldNum" sz="quarter" idx="12"/>
          </p:nvPr>
        </p:nvSpPr>
        <p:spPr>
          <a:xfrm>
            <a:off x="8410601" y="6356350"/>
            <a:ext cx="3651199" cy="365125"/>
          </a:xfrm>
        </p:spPr>
        <p:txBody>
          <a:bodyPr/>
          <a:lstStyle>
            <a:lvl1pPr>
              <a:defRPr>
                <a:solidFill>
                  <a:schemeClr val="tx2"/>
                </a:solidFill>
              </a:defRPr>
            </a:lvl1pPr>
          </a:lstStyle>
          <a:p>
            <a:fld id="{D309A1CB-77CD-4025-86E2-A6AD79806989}" type="slidenum">
              <a:rPr lang="en-US" smtClean="0"/>
              <a:pPr/>
              <a:t>‹#›</a:t>
            </a:fld>
            <a:endParaRPr lang="en-US" dirty="0"/>
          </a:p>
        </p:txBody>
      </p:sp>
      <p:sp>
        <p:nvSpPr>
          <p:cNvPr id="13" name="Rectangle 12"/>
          <p:cNvSpPr/>
          <p:nvPr userDrawn="1"/>
        </p:nvSpPr>
        <p:spPr>
          <a:xfrm>
            <a:off x="-34024" y="-69849"/>
            <a:ext cx="12344736" cy="2177870"/>
          </a:xfrm>
          <a:prstGeom prst="rect">
            <a:avLst/>
          </a:prstGeom>
          <a:solidFill>
            <a:srgbClr val="112030">
              <a:alpha val="81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1800" y="402431"/>
            <a:ext cx="11338560" cy="1325563"/>
          </a:xfrm>
        </p:spPr>
        <p:txBody>
          <a:bodyPr>
            <a:normAutofit/>
          </a:bodyPr>
          <a:lstStyle>
            <a:lvl1pPr>
              <a:defRPr sz="4400">
                <a:solidFill>
                  <a:schemeClr val="bg1"/>
                </a:solidFill>
              </a:defRPr>
            </a:lvl1pPr>
          </a:lstStyle>
          <a:p>
            <a:r>
              <a:rPr lang="en-US" dirty="0"/>
              <a:t>Click to edit Master title style</a:t>
            </a:r>
          </a:p>
        </p:txBody>
      </p:sp>
      <p:grpSp>
        <p:nvGrpSpPr>
          <p:cNvPr id="25" name="Group 24"/>
          <p:cNvGrpSpPr/>
          <p:nvPr userDrawn="1"/>
        </p:nvGrpSpPr>
        <p:grpSpPr>
          <a:xfrm>
            <a:off x="581390" y="6356350"/>
            <a:ext cx="2542600" cy="341717"/>
            <a:chOff x="581390" y="6356350"/>
            <a:chExt cx="2542600" cy="341717"/>
          </a:xfrm>
        </p:grpSpPr>
        <p:sp>
          <p:nvSpPr>
            <p:cNvPr id="26"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sp>
        <p:pic>
          <p:nvPicPr>
            <p:cNvPr id="27" name="Picture 2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28" name="Picture 2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
        <p:nvSpPr>
          <p:cNvPr id="14" name="Content Placeholder 5"/>
          <p:cNvSpPr>
            <a:spLocks noGrp="1"/>
          </p:cNvSpPr>
          <p:nvPr>
            <p:ph sz="quarter" idx="13"/>
          </p:nvPr>
        </p:nvSpPr>
        <p:spPr>
          <a:xfrm>
            <a:off x="431800" y="2270530"/>
            <a:ext cx="11564937" cy="3684588"/>
          </a:xfrm>
          <a:prstGeom prst="rect">
            <a:avLst/>
          </a:prstGeom>
        </p:spPr>
        <p:txBody>
          <a:bodyPr>
            <a:normAutofit/>
          </a:bodyPr>
          <a:lstStyle>
            <a:lvl1pPr>
              <a:lnSpc>
                <a:spcPct val="120000"/>
              </a:lnSpc>
              <a:spcBef>
                <a:spcPts val="0"/>
              </a:spcBef>
              <a:spcAft>
                <a:spcPts val="600"/>
              </a:spcAft>
              <a:defRPr sz="2800">
                <a:solidFill>
                  <a:schemeClr val="bg1"/>
                </a:solidFill>
              </a:defRPr>
            </a:lvl1pPr>
            <a:lvl2pPr marL="685800" indent="-228600">
              <a:lnSpc>
                <a:spcPct val="120000"/>
              </a:lnSpc>
              <a:spcBef>
                <a:spcPts val="0"/>
              </a:spcBef>
              <a:spcAft>
                <a:spcPts val="600"/>
              </a:spcAft>
              <a:buSzPct val="100000"/>
              <a:buFont typeface="Calibri" panose="020F0502020204030204" pitchFamily="34" charset="0"/>
              <a:buChar char="◦"/>
              <a:defRPr sz="2800">
                <a:solidFill>
                  <a:schemeClr val="bg1"/>
                </a:solidFill>
              </a:defRPr>
            </a:lvl2pPr>
            <a:lvl3pPr marL="1143000" indent="-228600">
              <a:lnSpc>
                <a:spcPct val="120000"/>
              </a:lnSpc>
              <a:spcBef>
                <a:spcPts val="0"/>
              </a:spcBef>
              <a:spcAft>
                <a:spcPts val="600"/>
              </a:spcAft>
              <a:buFont typeface="Wingdings" panose="05000000000000000000" pitchFamily="2" charset="2"/>
              <a:buChar char="§"/>
              <a:defRPr sz="2800">
                <a:solidFill>
                  <a:schemeClr val="bg1"/>
                </a:solidFill>
              </a:defRPr>
            </a:lvl3pPr>
            <a:lvl4pPr marL="1600200" indent="-228600">
              <a:lnSpc>
                <a:spcPct val="120000"/>
              </a:lnSpc>
              <a:spcBef>
                <a:spcPts val="0"/>
              </a:spcBef>
              <a:spcAft>
                <a:spcPts val="600"/>
              </a:spcAft>
              <a:buFont typeface="Arial" panose="020B0604020202020204" pitchFamily="34" charset="0"/>
              <a:buChar char="•"/>
              <a:defRPr sz="2800">
                <a:solidFill>
                  <a:schemeClr val="bg1"/>
                </a:solidFill>
              </a:defRPr>
            </a:lvl4pPr>
            <a:lvl5pPr marL="2057400" indent="-228600">
              <a:lnSpc>
                <a:spcPct val="120000"/>
              </a:lnSpc>
              <a:spcBef>
                <a:spcPts val="0"/>
              </a:spcBef>
              <a:spcAft>
                <a:spcPts val="600"/>
              </a:spcAft>
              <a:buFont typeface="Arial" panose="020B0604020202020204" pitchFamily="34" charset="0"/>
              <a:buChar char="•"/>
              <a:defRPr sz="2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840941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p:bg>
      <p:bgRef idx="1001">
        <a:schemeClr val="bg2"/>
      </p:bgRef>
    </p:bg>
    <p:spTree>
      <p:nvGrpSpPr>
        <p:cNvPr id="1" name=""/>
        <p:cNvGrpSpPr/>
        <p:nvPr/>
      </p:nvGrpSpPr>
      <p:grpSpPr>
        <a:xfrm>
          <a:off x="0" y="0"/>
          <a:ext cx="0" cy="0"/>
          <a:chOff x="0" y="0"/>
          <a:chExt cx="0" cy="0"/>
        </a:xfrm>
      </p:grpSpPr>
      <p:sp>
        <p:nvSpPr>
          <p:cNvPr id="11" name="Round Diagonal Corner Rectangle 10"/>
          <p:cNvSpPr/>
          <p:nvPr userDrawn="1"/>
        </p:nvSpPr>
        <p:spPr>
          <a:xfrm>
            <a:off x="0" y="0"/>
            <a:ext cx="12192000" cy="6903027"/>
          </a:xfrm>
          <a:prstGeom prst="round2DiagRect">
            <a:avLst>
              <a:gd name="adj1" fmla="val 26716"/>
              <a:gd name="adj2" fmla="val 0"/>
            </a:avLst>
          </a:prstGeom>
          <a:solidFill>
            <a:srgbClr val="112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p:cNvSpPr>
            <a:spLocks noGrp="1"/>
          </p:cNvSpPr>
          <p:nvPr>
            <p:ph type="sldNum" sz="quarter" idx="12"/>
          </p:nvPr>
        </p:nvSpPr>
        <p:spPr>
          <a:xfrm>
            <a:off x="8410601" y="6356349"/>
            <a:ext cx="3651199" cy="365125"/>
          </a:xfrm>
        </p:spPr>
        <p:txBody>
          <a:bodyPr/>
          <a:lstStyle>
            <a:lvl1pPr>
              <a:defRPr>
                <a:solidFill>
                  <a:schemeClr val="tx2"/>
                </a:solidFill>
              </a:defRPr>
            </a:lvl1pPr>
          </a:lstStyle>
          <a:p>
            <a:fld id="{D309A1CB-77CD-4025-86E2-A6AD79806989}" type="slidenum">
              <a:rPr lang="en-US" smtClean="0"/>
              <a:pPr/>
              <a:t>‹#›</a:t>
            </a:fld>
            <a:endParaRPr lang="en-US" dirty="0"/>
          </a:p>
        </p:txBody>
      </p:sp>
      <p:grpSp>
        <p:nvGrpSpPr>
          <p:cNvPr id="14" name="Group 13"/>
          <p:cNvGrpSpPr/>
          <p:nvPr userDrawn="1"/>
        </p:nvGrpSpPr>
        <p:grpSpPr>
          <a:xfrm>
            <a:off x="581390" y="6356350"/>
            <a:ext cx="2542600" cy="341717"/>
            <a:chOff x="581390" y="6356350"/>
            <a:chExt cx="2542600" cy="341717"/>
          </a:xfrm>
        </p:grpSpPr>
        <p:sp>
          <p:nvSpPr>
            <p:cNvPr id="15"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
        <p:nvSpPr>
          <p:cNvPr id="13" name="Content Placeholder 5"/>
          <p:cNvSpPr>
            <a:spLocks noGrp="1"/>
          </p:cNvSpPr>
          <p:nvPr>
            <p:ph sz="quarter" idx="14"/>
          </p:nvPr>
        </p:nvSpPr>
        <p:spPr>
          <a:xfrm>
            <a:off x="6525925" y="2318949"/>
            <a:ext cx="4989545" cy="3684588"/>
          </a:xfrm>
          <a:prstGeom prst="rect">
            <a:avLst/>
          </a:prstGeom>
        </p:spPr>
        <p:txBody>
          <a:bodyPr>
            <a:normAutofit/>
          </a:bodyPr>
          <a:lstStyle>
            <a:lvl1pPr>
              <a:lnSpc>
                <a:spcPct val="120000"/>
              </a:lnSpc>
              <a:spcAft>
                <a:spcPts val="600"/>
              </a:spcAft>
              <a:defRPr sz="2800">
                <a:solidFill>
                  <a:schemeClr val="bg1"/>
                </a:solidFill>
              </a:defRPr>
            </a:lvl1pPr>
            <a:lvl2pPr marL="685800" indent="-228600">
              <a:lnSpc>
                <a:spcPct val="120000"/>
              </a:lnSpc>
              <a:spcAft>
                <a:spcPts val="600"/>
              </a:spcAft>
              <a:buSzPct val="100000"/>
              <a:buFont typeface="Calibri" panose="020F0502020204030204" pitchFamily="34" charset="0"/>
              <a:buChar char="◦"/>
              <a:defRPr sz="2800">
                <a:solidFill>
                  <a:schemeClr val="bg1"/>
                </a:solidFill>
              </a:defRPr>
            </a:lvl2pPr>
            <a:lvl3pPr marL="1143000" indent="-228600">
              <a:lnSpc>
                <a:spcPct val="120000"/>
              </a:lnSpc>
              <a:spcAft>
                <a:spcPts val="600"/>
              </a:spcAft>
              <a:buFont typeface="Wingdings" panose="05000000000000000000" pitchFamily="2" charset="2"/>
              <a:buChar char="§"/>
              <a:defRPr sz="2800">
                <a:solidFill>
                  <a:schemeClr val="bg1"/>
                </a:solidFill>
              </a:defRPr>
            </a:lvl3pPr>
            <a:lvl4pPr marL="1600200" indent="-228600">
              <a:lnSpc>
                <a:spcPct val="120000"/>
              </a:lnSpc>
              <a:spcAft>
                <a:spcPts val="600"/>
              </a:spcAft>
              <a:buFont typeface="Arial" panose="020B0604020202020204" pitchFamily="34" charset="0"/>
              <a:buChar char="•"/>
              <a:defRPr sz="2800">
                <a:solidFill>
                  <a:schemeClr val="bg1"/>
                </a:solidFill>
              </a:defRPr>
            </a:lvl4pPr>
            <a:lvl5pPr marL="2057400" indent="-228600">
              <a:lnSpc>
                <a:spcPct val="120000"/>
              </a:lnSpc>
              <a:spcAft>
                <a:spcPts val="600"/>
              </a:spcAft>
              <a:buFont typeface="Arial" panose="020B0604020202020204" pitchFamily="34" charset="0"/>
              <a:buChar char="•"/>
              <a:defRPr sz="2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5"/>
          <p:cNvSpPr>
            <a:spLocks noGrp="1"/>
          </p:cNvSpPr>
          <p:nvPr>
            <p:ph sz="quarter" idx="15"/>
          </p:nvPr>
        </p:nvSpPr>
        <p:spPr>
          <a:xfrm>
            <a:off x="431800" y="2318949"/>
            <a:ext cx="4989545" cy="3684588"/>
          </a:xfrm>
          <a:prstGeom prst="rect">
            <a:avLst/>
          </a:prstGeom>
        </p:spPr>
        <p:txBody>
          <a:bodyPr>
            <a:normAutofit/>
          </a:bodyPr>
          <a:lstStyle>
            <a:lvl1pPr>
              <a:lnSpc>
                <a:spcPct val="120000"/>
              </a:lnSpc>
              <a:spcAft>
                <a:spcPts val="600"/>
              </a:spcAft>
              <a:defRPr sz="2800">
                <a:solidFill>
                  <a:schemeClr val="bg1"/>
                </a:solidFill>
              </a:defRPr>
            </a:lvl1pPr>
            <a:lvl2pPr marL="685800" indent="-228600">
              <a:lnSpc>
                <a:spcPct val="120000"/>
              </a:lnSpc>
              <a:spcAft>
                <a:spcPts val="600"/>
              </a:spcAft>
              <a:buSzPct val="100000"/>
              <a:buFont typeface="Calibri" panose="020F0502020204030204" pitchFamily="34" charset="0"/>
              <a:buChar char="◦"/>
              <a:defRPr sz="2800">
                <a:solidFill>
                  <a:schemeClr val="bg1"/>
                </a:solidFill>
              </a:defRPr>
            </a:lvl2pPr>
            <a:lvl3pPr marL="1143000" indent="-228600">
              <a:lnSpc>
                <a:spcPct val="120000"/>
              </a:lnSpc>
              <a:spcAft>
                <a:spcPts val="600"/>
              </a:spcAft>
              <a:buFont typeface="Wingdings" panose="05000000000000000000" pitchFamily="2" charset="2"/>
              <a:buChar char="§"/>
              <a:defRPr sz="2800">
                <a:solidFill>
                  <a:schemeClr val="bg1"/>
                </a:solidFill>
              </a:defRPr>
            </a:lvl3pPr>
            <a:lvl4pPr marL="1600200" indent="-228600">
              <a:lnSpc>
                <a:spcPct val="120000"/>
              </a:lnSpc>
              <a:spcAft>
                <a:spcPts val="600"/>
              </a:spcAft>
              <a:buFont typeface="Arial" panose="020B0604020202020204" pitchFamily="34" charset="0"/>
              <a:buChar char="•"/>
              <a:defRPr sz="2800">
                <a:solidFill>
                  <a:schemeClr val="bg1"/>
                </a:solidFill>
              </a:defRPr>
            </a:lvl4pPr>
            <a:lvl5pPr marL="2057400" indent="-228600">
              <a:lnSpc>
                <a:spcPct val="120000"/>
              </a:lnSpc>
              <a:spcAft>
                <a:spcPts val="600"/>
              </a:spcAft>
              <a:buFont typeface="Arial" panose="020B0604020202020204" pitchFamily="34" charset="0"/>
              <a:buChar char="•"/>
              <a:defRPr sz="2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18"/>
          <p:cNvPicPr>
            <a:picLocks noChangeAspect="1"/>
          </p:cNvPicPr>
          <p:nvPr userDrawn="1"/>
        </p:nvPicPr>
        <p:blipFill>
          <a:blip r:embed="rId4">
            <a:duotone>
              <a:schemeClr val="accent6">
                <a:shade val="45000"/>
                <a:satMod val="135000"/>
              </a:schemeClr>
              <a:prstClr val="white"/>
            </a:duotone>
          </a:blip>
          <a:srcRect t="28178" b="45958"/>
          <a:stretch>
            <a:fillRect/>
          </a:stretch>
        </p:blipFill>
        <p:spPr>
          <a:xfrm>
            <a:off x="-34024" y="0"/>
            <a:ext cx="12226024" cy="2108021"/>
          </a:xfrm>
          <a:prstGeom prst="rect">
            <a:avLst/>
          </a:prstGeom>
        </p:spPr>
      </p:pic>
      <p:sp>
        <p:nvSpPr>
          <p:cNvPr id="20" name="Rectangle 19"/>
          <p:cNvSpPr/>
          <p:nvPr userDrawn="1"/>
        </p:nvSpPr>
        <p:spPr>
          <a:xfrm>
            <a:off x="-34024" y="-63499"/>
            <a:ext cx="12344736" cy="2171520"/>
          </a:xfrm>
          <a:prstGeom prst="rect">
            <a:avLst/>
          </a:prstGeom>
          <a:solidFill>
            <a:srgbClr val="112030">
              <a:alpha val="81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a:spLocks noGrp="1"/>
          </p:cNvSpPr>
          <p:nvPr>
            <p:ph type="title"/>
          </p:nvPr>
        </p:nvSpPr>
        <p:spPr>
          <a:xfrm>
            <a:off x="431800" y="402431"/>
            <a:ext cx="11338560" cy="1325563"/>
          </a:xfrm>
        </p:spPr>
        <p:txBody>
          <a:bodyPr>
            <a:normAutofit/>
          </a:bodyPr>
          <a:lstStyle>
            <a:lvl1pP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50285823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2"/>
      </p:bgRef>
    </p:bg>
    <p:spTree>
      <p:nvGrpSpPr>
        <p:cNvPr id="1" name=""/>
        <p:cNvGrpSpPr/>
        <p:nvPr/>
      </p:nvGrpSpPr>
      <p:grpSpPr>
        <a:xfrm>
          <a:off x="0" y="0"/>
          <a:ext cx="0" cy="0"/>
          <a:chOff x="0" y="0"/>
          <a:chExt cx="0" cy="0"/>
        </a:xfrm>
      </p:grpSpPr>
      <p:sp>
        <p:nvSpPr>
          <p:cNvPr id="11" name="Round Diagonal Corner Rectangle 10"/>
          <p:cNvSpPr/>
          <p:nvPr userDrawn="1"/>
        </p:nvSpPr>
        <p:spPr>
          <a:xfrm>
            <a:off x="0" y="11892"/>
            <a:ext cx="12192000" cy="6903027"/>
          </a:xfrm>
          <a:prstGeom prst="round2DiagRect">
            <a:avLst>
              <a:gd name="adj1" fmla="val 26716"/>
              <a:gd name="adj2" fmla="val 0"/>
            </a:avLst>
          </a:prstGeom>
          <a:solidFill>
            <a:srgbClr val="112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p:cNvSpPr>
            <a:spLocks noGrp="1"/>
          </p:cNvSpPr>
          <p:nvPr>
            <p:ph type="sldNum" sz="quarter" idx="12"/>
          </p:nvPr>
        </p:nvSpPr>
        <p:spPr>
          <a:xfrm>
            <a:off x="8410601" y="6356350"/>
            <a:ext cx="3651199" cy="365125"/>
          </a:xfrm>
        </p:spPr>
        <p:txBody>
          <a:bodyPr/>
          <a:lstStyle>
            <a:lvl1pPr>
              <a:defRPr>
                <a:solidFill>
                  <a:schemeClr val="tx2"/>
                </a:solidFill>
              </a:defRPr>
            </a:lvl1pPr>
          </a:lstStyle>
          <a:p>
            <a:fld id="{D309A1CB-77CD-4025-86E2-A6AD79806989}" type="slidenum">
              <a:rPr lang="en-US" smtClean="0"/>
              <a:pPr/>
              <a:t>‹#›</a:t>
            </a:fld>
            <a:endParaRPr lang="en-US" dirty="0"/>
          </a:p>
        </p:txBody>
      </p:sp>
      <p:grpSp>
        <p:nvGrpSpPr>
          <p:cNvPr id="18" name="Group 17"/>
          <p:cNvGrpSpPr/>
          <p:nvPr userDrawn="1"/>
        </p:nvGrpSpPr>
        <p:grpSpPr>
          <a:xfrm>
            <a:off x="581390" y="6356350"/>
            <a:ext cx="2542600" cy="341717"/>
            <a:chOff x="581390" y="6356350"/>
            <a:chExt cx="2542600" cy="341717"/>
          </a:xfrm>
        </p:grpSpPr>
        <p:sp>
          <p:nvSpPr>
            <p:cNvPr id="19"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Tree>
    <p:extLst>
      <p:ext uri="{BB962C8B-B14F-4D97-AF65-F5344CB8AC3E}">
        <p14:creationId xmlns:p14="http://schemas.microsoft.com/office/powerpoint/2010/main" val="221282373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duotone>
              <a:schemeClr val="accent6">
                <a:shade val="45000"/>
                <a:satMod val="135000"/>
              </a:schemeClr>
              <a:prstClr val="white"/>
            </a:duotone>
          </a:blip>
          <a:srcRect t="164" b="52"/>
          <a:stretch/>
        </p:blipFill>
        <p:spPr>
          <a:xfrm>
            <a:off x="-34024" y="-1274732"/>
            <a:ext cx="12226024" cy="8132732"/>
          </a:xfrm>
          <a:prstGeom prst="rect">
            <a:avLst/>
          </a:prstGeom>
        </p:spPr>
      </p:pic>
      <p:sp>
        <p:nvSpPr>
          <p:cNvPr id="3" name="Rectangle 2"/>
          <p:cNvSpPr/>
          <p:nvPr userDrawn="1"/>
        </p:nvSpPr>
        <p:spPr>
          <a:xfrm>
            <a:off x="-34023" y="-1331882"/>
            <a:ext cx="12216524" cy="8189882"/>
          </a:xfrm>
          <a:prstGeom prst="rect">
            <a:avLst/>
          </a:prstGeom>
          <a:solidFill>
            <a:srgbClr val="11203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Rectangle 12"/>
          <p:cNvSpPr/>
          <p:nvPr userDrawn="1"/>
        </p:nvSpPr>
        <p:spPr>
          <a:xfrm rot="16200000">
            <a:off x="840306" y="-465655"/>
            <a:ext cx="6072739" cy="6089650"/>
          </a:xfrm>
          <a:prstGeom prst="round2DiagRect">
            <a:avLst/>
          </a:prstGeom>
          <a:solidFill>
            <a:srgbClr val="112030"/>
          </a:solidFill>
          <a:ln>
            <a:noFill/>
          </a:ln>
          <a:effectLst>
            <a:outerShdw blurRad="368300" dist="215900" dir="414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89458" y="2340631"/>
            <a:ext cx="4174435" cy="1262338"/>
          </a:xfrm>
        </p:spPr>
        <p:txBody>
          <a:bodyPr anchor="b">
            <a:noAutofit/>
          </a:bodyPr>
          <a:lstStyle>
            <a:lvl1pPr>
              <a:defRPr sz="4400">
                <a:solidFill>
                  <a:schemeClr val="bg1"/>
                </a:solidFill>
              </a:defRPr>
            </a:lvl1pPr>
          </a:lstStyle>
          <a:p>
            <a:r>
              <a:rPr lang="en-US" dirty="0"/>
              <a:t>Click to edit Master title style</a:t>
            </a:r>
          </a:p>
        </p:txBody>
      </p:sp>
      <p:sp>
        <p:nvSpPr>
          <p:cNvPr id="6" name="Slide Number Placeholder 5"/>
          <p:cNvSpPr>
            <a:spLocks noGrp="1"/>
          </p:cNvSpPr>
          <p:nvPr>
            <p:ph type="sldNum" sz="quarter" idx="12"/>
          </p:nvPr>
        </p:nvSpPr>
        <p:spPr>
          <a:xfrm>
            <a:off x="8156601" y="6356350"/>
            <a:ext cx="3651199" cy="365125"/>
          </a:xfrm>
        </p:spPr>
        <p:txBody>
          <a:bodyPr/>
          <a:lstStyle>
            <a:lvl1pPr>
              <a:defRPr>
                <a:solidFill>
                  <a:schemeClr val="bg1"/>
                </a:solidFill>
              </a:defRPr>
            </a:lvl1pPr>
          </a:lstStyle>
          <a:p>
            <a:fld id="{D309A1CB-77CD-4025-86E2-A6AD79806989}" type="slidenum">
              <a:rPr lang="en-US" smtClean="0"/>
              <a:pPr/>
              <a:t>‹#›</a:t>
            </a:fld>
            <a:endParaRPr lang="en-US" dirty="0"/>
          </a:p>
        </p:txBody>
      </p:sp>
      <p:grpSp>
        <p:nvGrpSpPr>
          <p:cNvPr id="17" name="Group 16"/>
          <p:cNvGrpSpPr/>
          <p:nvPr userDrawn="1"/>
        </p:nvGrpSpPr>
        <p:grpSpPr>
          <a:xfrm>
            <a:off x="581390" y="6356350"/>
            <a:ext cx="2542600" cy="341717"/>
            <a:chOff x="581390" y="6356350"/>
            <a:chExt cx="2542600" cy="341717"/>
          </a:xfrm>
        </p:grpSpPr>
        <p:sp>
          <p:nvSpPr>
            <p:cNvPr id="18"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Tree>
    <p:extLst>
      <p:ext uri="{BB962C8B-B14F-4D97-AF65-F5344CB8AC3E}">
        <p14:creationId xmlns:p14="http://schemas.microsoft.com/office/powerpoint/2010/main" val="3240491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Photo-1">
    <p:bg>
      <p:bgRef idx="1001">
        <a:schemeClr val="bg2"/>
      </p:bgRef>
    </p:bg>
    <p:spTree>
      <p:nvGrpSpPr>
        <p:cNvPr id="1" name=""/>
        <p:cNvGrpSpPr/>
        <p:nvPr/>
      </p:nvGrpSpPr>
      <p:grpSpPr>
        <a:xfrm>
          <a:off x="0" y="0"/>
          <a:ext cx="0" cy="0"/>
          <a:chOff x="0" y="0"/>
          <a:chExt cx="0" cy="0"/>
        </a:xfrm>
      </p:grpSpPr>
      <p:sp>
        <p:nvSpPr>
          <p:cNvPr id="10" name="Rectangle 9"/>
          <p:cNvSpPr/>
          <p:nvPr userDrawn="1"/>
        </p:nvSpPr>
        <p:spPr>
          <a:xfrm>
            <a:off x="0" y="-1"/>
            <a:ext cx="5473700" cy="6858001"/>
          </a:xfrm>
          <a:prstGeom prst="rect">
            <a:avLst/>
          </a:prstGeom>
          <a:solidFill>
            <a:srgbClr val="112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ound Diagonal Corner Rectangle 4"/>
          <p:cNvSpPr/>
          <p:nvPr userDrawn="1"/>
        </p:nvSpPr>
        <p:spPr>
          <a:xfrm>
            <a:off x="494506" y="263000"/>
            <a:ext cx="11502231" cy="1648567"/>
          </a:xfrm>
          <a:prstGeom prst="round2Diag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55600"/>
            <a:ext cx="10771208" cy="1325563"/>
          </a:xfrm>
        </p:spPr>
        <p:txBody>
          <a:bodyPr>
            <a:normAutofit/>
          </a:bodyPr>
          <a:lstStyle>
            <a:lvl1pPr>
              <a:defRPr sz="4400">
                <a:solidFill>
                  <a:schemeClr val="bg1"/>
                </a:solidFill>
              </a:defRPr>
            </a:lvl1pPr>
          </a:lstStyle>
          <a:p>
            <a:r>
              <a:rPr lang="en-US" dirty="0"/>
              <a:t>Click to edit Master title style</a:t>
            </a:r>
          </a:p>
        </p:txBody>
      </p:sp>
      <p:sp>
        <p:nvSpPr>
          <p:cNvPr id="19" name="Slide Number Placeholder 5"/>
          <p:cNvSpPr>
            <a:spLocks noGrp="1"/>
          </p:cNvSpPr>
          <p:nvPr>
            <p:ph type="sldNum" sz="quarter" idx="12"/>
          </p:nvPr>
        </p:nvSpPr>
        <p:spPr>
          <a:xfrm>
            <a:off x="8410601" y="6356350"/>
            <a:ext cx="3651199" cy="365125"/>
          </a:xfrm>
        </p:spPr>
        <p:txBody>
          <a:bodyPr/>
          <a:lstStyle>
            <a:lvl1pPr>
              <a:defRPr>
                <a:solidFill>
                  <a:schemeClr val="tx2"/>
                </a:solidFill>
              </a:defRPr>
            </a:lvl1pPr>
          </a:lstStyle>
          <a:p>
            <a:fld id="{D309A1CB-77CD-4025-86E2-A6AD79806989}" type="slidenum">
              <a:rPr lang="en-US" smtClean="0"/>
              <a:pPr/>
              <a:t>‹#›</a:t>
            </a:fld>
            <a:endParaRPr lang="en-US" dirty="0"/>
          </a:p>
        </p:txBody>
      </p:sp>
      <p:grpSp>
        <p:nvGrpSpPr>
          <p:cNvPr id="25" name="Group 24"/>
          <p:cNvGrpSpPr/>
          <p:nvPr userDrawn="1"/>
        </p:nvGrpSpPr>
        <p:grpSpPr>
          <a:xfrm>
            <a:off x="581390" y="6356350"/>
            <a:ext cx="2542600" cy="341717"/>
            <a:chOff x="581390" y="6356350"/>
            <a:chExt cx="2542600" cy="341717"/>
          </a:xfrm>
        </p:grpSpPr>
        <p:sp>
          <p:nvSpPr>
            <p:cNvPr id="26"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sp>
        <p:pic>
          <p:nvPicPr>
            <p:cNvPr id="27" name="Picture 2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
        <p:nvSpPr>
          <p:cNvPr id="12" name="Content Placeholder 5"/>
          <p:cNvSpPr>
            <a:spLocks noGrp="1"/>
          </p:cNvSpPr>
          <p:nvPr>
            <p:ph sz="quarter" idx="14"/>
          </p:nvPr>
        </p:nvSpPr>
        <p:spPr>
          <a:xfrm>
            <a:off x="500491" y="2318949"/>
            <a:ext cx="4989545" cy="3684588"/>
          </a:xfrm>
          <a:prstGeom prst="rect">
            <a:avLst/>
          </a:prstGeom>
        </p:spPr>
        <p:txBody>
          <a:bodyPr>
            <a:normAutofit/>
          </a:bodyPr>
          <a:lstStyle>
            <a:lvl1pPr>
              <a:lnSpc>
                <a:spcPct val="120000"/>
              </a:lnSpc>
              <a:spcAft>
                <a:spcPts val="600"/>
              </a:spcAft>
              <a:defRPr sz="2800">
                <a:solidFill>
                  <a:schemeClr val="bg1"/>
                </a:solidFill>
              </a:defRPr>
            </a:lvl1pPr>
            <a:lvl2pPr marL="685800" indent="-228600">
              <a:lnSpc>
                <a:spcPct val="120000"/>
              </a:lnSpc>
              <a:spcAft>
                <a:spcPts val="600"/>
              </a:spcAft>
              <a:buSzPct val="100000"/>
              <a:buFont typeface="Calibri" panose="020F0502020204030204" pitchFamily="34" charset="0"/>
              <a:buChar char="◦"/>
              <a:defRPr sz="2800">
                <a:solidFill>
                  <a:schemeClr val="bg1"/>
                </a:solidFill>
              </a:defRPr>
            </a:lvl2pPr>
            <a:lvl3pPr marL="1143000" indent="-228600">
              <a:lnSpc>
                <a:spcPct val="120000"/>
              </a:lnSpc>
              <a:spcAft>
                <a:spcPts val="600"/>
              </a:spcAft>
              <a:buFont typeface="Wingdings" panose="05000000000000000000" pitchFamily="2" charset="2"/>
              <a:buChar char="§"/>
              <a:defRPr sz="2800">
                <a:solidFill>
                  <a:schemeClr val="bg1"/>
                </a:solidFill>
              </a:defRPr>
            </a:lvl3pPr>
            <a:lvl4pPr marL="1600200" indent="-228600">
              <a:lnSpc>
                <a:spcPct val="120000"/>
              </a:lnSpc>
              <a:spcAft>
                <a:spcPts val="600"/>
              </a:spcAft>
              <a:buFont typeface="Arial" panose="020B0604020202020204" pitchFamily="34" charset="0"/>
              <a:buChar char="•"/>
              <a:defRPr sz="2800">
                <a:solidFill>
                  <a:schemeClr val="bg1"/>
                </a:solidFill>
              </a:defRPr>
            </a:lvl4pPr>
            <a:lvl5pPr marL="2057400" indent="-228600">
              <a:lnSpc>
                <a:spcPct val="120000"/>
              </a:lnSpc>
              <a:spcAft>
                <a:spcPts val="600"/>
              </a:spcAft>
              <a:buFont typeface="Arial" panose="020B0604020202020204" pitchFamily="34" charset="0"/>
              <a:buChar char="•"/>
              <a:defRPr sz="2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79807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ent w/Photo-2">
    <p:bg>
      <p:bgRef idx="1001">
        <a:schemeClr val="bg2"/>
      </p:bgRef>
    </p:bg>
    <p:spTree>
      <p:nvGrpSpPr>
        <p:cNvPr id="1" name=""/>
        <p:cNvGrpSpPr/>
        <p:nvPr/>
      </p:nvGrpSpPr>
      <p:grpSpPr>
        <a:xfrm>
          <a:off x="0" y="0"/>
          <a:ext cx="0" cy="0"/>
          <a:chOff x="0" y="0"/>
          <a:chExt cx="0" cy="0"/>
        </a:xfrm>
      </p:grpSpPr>
      <p:sp>
        <p:nvSpPr>
          <p:cNvPr id="10" name="Rectangle 9"/>
          <p:cNvSpPr/>
          <p:nvPr userDrawn="1"/>
        </p:nvSpPr>
        <p:spPr>
          <a:xfrm>
            <a:off x="6824622" y="0"/>
            <a:ext cx="5384800" cy="6858000"/>
          </a:xfrm>
          <a:prstGeom prst="rect">
            <a:avLst/>
          </a:prstGeom>
          <a:solidFill>
            <a:srgbClr val="112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sz="quarter" idx="4"/>
          </p:nvPr>
        </p:nvSpPr>
        <p:spPr>
          <a:xfrm>
            <a:off x="7007192" y="2174567"/>
            <a:ext cx="4989545" cy="3684588"/>
          </a:xfrm>
          <a:prstGeom prst="rect">
            <a:avLst/>
          </a:prstGeom>
        </p:spPr>
        <p:txBody>
          <a:bodyPr>
            <a:normAutofit/>
          </a:bodyPr>
          <a:lstStyle>
            <a:lvl1pPr>
              <a:lnSpc>
                <a:spcPct val="120000"/>
              </a:lnSpc>
              <a:spcAft>
                <a:spcPts val="600"/>
              </a:spcAft>
              <a:defRPr sz="2800">
                <a:solidFill>
                  <a:schemeClr val="bg1"/>
                </a:solidFill>
              </a:defRPr>
            </a:lvl1pPr>
            <a:lvl2pPr marL="685800" indent="-228600">
              <a:lnSpc>
                <a:spcPct val="120000"/>
              </a:lnSpc>
              <a:spcAft>
                <a:spcPts val="600"/>
              </a:spcAft>
              <a:buSzPct val="100000"/>
              <a:buFont typeface="Calibri" panose="020F0502020204030204" pitchFamily="34" charset="0"/>
              <a:buChar char="◦"/>
              <a:defRPr sz="2800">
                <a:solidFill>
                  <a:schemeClr val="bg1"/>
                </a:solidFill>
              </a:defRPr>
            </a:lvl2pPr>
            <a:lvl3pPr marL="1143000" indent="-228600">
              <a:lnSpc>
                <a:spcPct val="120000"/>
              </a:lnSpc>
              <a:spcAft>
                <a:spcPts val="600"/>
              </a:spcAft>
              <a:buFont typeface="Wingdings" panose="05000000000000000000" pitchFamily="2" charset="2"/>
              <a:buChar char="§"/>
              <a:defRPr sz="2800">
                <a:solidFill>
                  <a:schemeClr val="bg1"/>
                </a:solidFill>
              </a:defRPr>
            </a:lvl3pPr>
            <a:lvl4pPr marL="1600200" indent="-228600">
              <a:lnSpc>
                <a:spcPct val="120000"/>
              </a:lnSpc>
              <a:spcAft>
                <a:spcPts val="600"/>
              </a:spcAft>
              <a:buFont typeface="Arial" panose="020B0604020202020204" pitchFamily="34" charset="0"/>
              <a:buChar char="•"/>
              <a:defRPr sz="2800">
                <a:solidFill>
                  <a:schemeClr val="bg1"/>
                </a:solidFill>
              </a:defRPr>
            </a:lvl4pPr>
            <a:lvl5pPr marL="2057400" indent="-228600">
              <a:lnSpc>
                <a:spcPct val="120000"/>
              </a:lnSpc>
              <a:spcAft>
                <a:spcPts val="600"/>
              </a:spcAft>
              <a:buFont typeface="Arial" panose="020B0604020202020204" pitchFamily="34" charset="0"/>
              <a:buChar char="•"/>
              <a:defRPr sz="2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5"/>
          <p:cNvSpPr>
            <a:spLocks noGrp="1"/>
          </p:cNvSpPr>
          <p:nvPr>
            <p:ph type="sldNum" sz="quarter" idx="12"/>
          </p:nvPr>
        </p:nvSpPr>
        <p:spPr>
          <a:xfrm>
            <a:off x="8410601" y="6356350"/>
            <a:ext cx="3651199" cy="365125"/>
          </a:xfrm>
        </p:spPr>
        <p:txBody>
          <a:bodyPr/>
          <a:lstStyle>
            <a:lvl1pPr>
              <a:defRPr>
                <a:solidFill>
                  <a:schemeClr val="bg1"/>
                </a:solidFill>
              </a:defRPr>
            </a:lvl1pPr>
          </a:lstStyle>
          <a:p>
            <a:fld id="{D309A1CB-77CD-4025-86E2-A6AD79806989}" type="slidenum">
              <a:rPr lang="en-US" smtClean="0"/>
              <a:pPr/>
              <a:t>‹#›</a:t>
            </a:fld>
            <a:endParaRPr lang="en-US" dirty="0"/>
          </a:p>
        </p:txBody>
      </p:sp>
      <p:grpSp>
        <p:nvGrpSpPr>
          <p:cNvPr id="24" name="Group 23"/>
          <p:cNvGrpSpPr/>
          <p:nvPr userDrawn="1"/>
        </p:nvGrpSpPr>
        <p:grpSpPr>
          <a:xfrm>
            <a:off x="431800" y="6113103"/>
            <a:ext cx="2754974" cy="851617"/>
            <a:chOff x="4743154" y="6153149"/>
            <a:chExt cx="2754974" cy="851617"/>
          </a:xfrm>
        </p:grpSpPr>
        <p:sp>
          <p:nvSpPr>
            <p:cNvPr id="25" name="AutoShape 3"/>
            <p:cNvSpPr/>
            <p:nvPr/>
          </p:nvSpPr>
          <p:spPr>
            <a:xfrm flipV="1">
              <a:off x="6137124" y="6405010"/>
              <a:ext cx="0" cy="333103"/>
            </a:xfrm>
            <a:prstGeom prst="line">
              <a:avLst/>
            </a:prstGeom>
            <a:ln w="19050" cap="flat">
              <a:solidFill>
                <a:srgbClr val="1B1A1A"/>
              </a:solidFill>
              <a:prstDash val="solid"/>
              <a:headEnd type="none" w="sm" len="sm"/>
              <a:tailEnd type="none" w="sm" len="sm"/>
            </a:ln>
          </p:spPr>
        </p:sp>
        <p:pic>
          <p:nvPicPr>
            <p:cNvPr id="26" name="Picture 2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00961" y="6433487"/>
              <a:ext cx="1097167" cy="276148"/>
            </a:xfrm>
            <a:prstGeom prst="rect">
              <a:avLst/>
            </a:prstGeom>
          </p:spPr>
        </p:pic>
        <p:pic>
          <p:nvPicPr>
            <p:cNvPr id="27" name="Picture 2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43154" y="6153149"/>
              <a:ext cx="1330412" cy="851617"/>
            </a:xfrm>
            <a:prstGeom prst="rect">
              <a:avLst/>
            </a:prstGeom>
          </p:spPr>
        </p:pic>
      </p:grpSp>
      <p:sp>
        <p:nvSpPr>
          <p:cNvPr id="28" name="Round Diagonal Corner Rectangle 27"/>
          <p:cNvSpPr/>
          <p:nvPr userDrawn="1"/>
        </p:nvSpPr>
        <p:spPr>
          <a:xfrm>
            <a:off x="494506" y="263000"/>
            <a:ext cx="11502231" cy="1648567"/>
          </a:xfrm>
          <a:prstGeom prst="round2Diag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1"/>
          <p:cNvSpPr>
            <a:spLocks noGrp="1"/>
          </p:cNvSpPr>
          <p:nvPr>
            <p:ph type="title"/>
          </p:nvPr>
        </p:nvSpPr>
        <p:spPr>
          <a:xfrm>
            <a:off x="838200" y="355600"/>
            <a:ext cx="10771208" cy="1325563"/>
          </a:xfrm>
        </p:spPr>
        <p:txBody>
          <a:bodyPr>
            <a:normAutofit/>
          </a:bodyPr>
          <a:lstStyle>
            <a:lvl1pP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9364166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20" name="Picture 19"/>
          <p:cNvPicPr>
            <a:picLocks noChangeAspect="1"/>
          </p:cNvPicPr>
          <p:nvPr userDrawn="1"/>
        </p:nvPicPr>
        <p:blipFill rotWithShape="1">
          <a:blip r:embed="rId2">
            <a:duotone>
              <a:schemeClr val="accent6">
                <a:shade val="45000"/>
                <a:satMod val="135000"/>
              </a:schemeClr>
              <a:prstClr val="white"/>
            </a:duotone>
          </a:blip>
          <a:srcRect t="164" b="52"/>
          <a:stretch/>
        </p:blipFill>
        <p:spPr>
          <a:xfrm>
            <a:off x="-34024" y="-1274732"/>
            <a:ext cx="12226024" cy="8132732"/>
          </a:xfrm>
          <a:prstGeom prst="rect">
            <a:avLst/>
          </a:prstGeom>
        </p:spPr>
      </p:pic>
      <p:sp>
        <p:nvSpPr>
          <p:cNvPr id="21" name="Rectangle 20"/>
          <p:cNvSpPr/>
          <p:nvPr userDrawn="1"/>
        </p:nvSpPr>
        <p:spPr>
          <a:xfrm>
            <a:off x="-34024" y="-1274732"/>
            <a:ext cx="12226024" cy="8132732"/>
          </a:xfrm>
          <a:prstGeom prst="rect">
            <a:avLst/>
          </a:prstGeom>
          <a:solidFill>
            <a:srgbClr val="11203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 Diagonal Corner Rectangle 12"/>
          <p:cNvSpPr/>
          <p:nvPr userDrawn="1"/>
        </p:nvSpPr>
        <p:spPr>
          <a:xfrm rot="16200000">
            <a:off x="4349751" y="-3044826"/>
            <a:ext cx="3492499" cy="9582152"/>
          </a:xfrm>
          <a:prstGeom prst="round2DiagRect">
            <a:avLst/>
          </a:prstGeom>
          <a:solidFill>
            <a:srgbClr val="112030"/>
          </a:solidFill>
          <a:ln>
            <a:noFill/>
          </a:ln>
          <a:effectLst>
            <a:outerShdw blurRad="368300" dist="215900" dir="414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008782" y="710822"/>
            <a:ext cx="4174435" cy="1262338"/>
          </a:xfrm>
        </p:spPr>
        <p:txBody>
          <a:bodyPr anchor="b">
            <a:normAutofit/>
          </a:bodyPr>
          <a:lstStyle>
            <a:lvl1pPr algn="ctr">
              <a:defRPr sz="4000">
                <a:solidFill>
                  <a:schemeClr val="bg1"/>
                </a:solidFill>
              </a:defRPr>
            </a:lvl1pPr>
          </a:lstStyle>
          <a:p>
            <a:r>
              <a:rPr lang="en-US" dirty="0"/>
              <a:t>Click to edit Master title style</a:t>
            </a:r>
          </a:p>
        </p:txBody>
      </p:sp>
      <p:grpSp>
        <p:nvGrpSpPr>
          <p:cNvPr id="3" name="Group 2"/>
          <p:cNvGrpSpPr/>
          <p:nvPr userDrawn="1"/>
        </p:nvGrpSpPr>
        <p:grpSpPr>
          <a:xfrm>
            <a:off x="2332588" y="5077973"/>
            <a:ext cx="2349704" cy="517065"/>
            <a:chOff x="3001478" y="4976754"/>
            <a:chExt cx="2349704" cy="517065"/>
          </a:xfrm>
        </p:grpSpPr>
        <p:sp>
          <p:nvSpPr>
            <p:cNvPr id="6" name="Google Shape;388;g32665a5caf3_0_175"/>
            <p:cNvSpPr/>
            <p:nvPr userDrawn="1"/>
          </p:nvSpPr>
          <p:spPr>
            <a:xfrm>
              <a:off x="3001478" y="4998606"/>
              <a:ext cx="473360" cy="473360"/>
            </a:xfrm>
            <a:custGeom>
              <a:avLst/>
              <a:gdLst/>
              <a:ahLst/>
              <a:cxnLst/>
              <a:rect l="l" t="t" r="r" b="b"/>
              <a:pathLst>
                <a:path w="323665" h="323665" extrusionOk="0">
                  <a:moveTo>
                    <a:pt x="0" y="0"/>
                  </a:moveTo>
                  <a:lnTo>
                    <a:pt x="323665" y="0"/>
                  </a:lnTo>
                  <a:lnTo>
                    <a:pt x="323665" y="323665"/>
                  </a:lnTo>
                  <a:lnTo>
                    <a:pt x="0" y="323665"/>
                  </a:lnTo>
                  <a:lnTo>
                    <a:pt x="0" y="0"/>
                  </a:lnTo>
                  <a:close/>
                </a:path>
              </a:pathLst>
            </a:custGeom>
            <a:blipFill rotWithShape="1">
              <a:blip r:embed="rId3">
                <a:alphaModFix/>
                <a:biLevel thresh="50000"/>
              </a:blip>
              <a:stretch>
                <a:fillRect/>
              </a:stretch>
            </a:blipFill>
            <a:ln>
              <a:noFill/>
            </a:ln>
          </p:spPr>
        </p:sp>
        <p:sp>
          <p:nvSpPr>
            <p:cNvPr id="7" name="Google Shape;395;g32665a5caf3_0_175"/>
            <p:cNvSpPr txBox="1"/>
            <p:nvPr userDrawn="1"/>
          </p:nvSpPr>
          <p:spPr>
            <a:xfrm>
              <a:off x="3567336" y="4976754"/>
              <a:ext cx="1783846" cy="517065"/>
            </a:xfrm>
            <a:prstGeom prst="rect">
              <a:avLst/>
            </a:prstGeom>
            <a:noFill/>
            <a:ln>
              <a:noFill/>
            </a:ln>
          </p:spPr>
          <p:txBody>
            <a:bodyPr spcFirstLastPara="1" wrap="square" lIns="0" tIns="0" rIns="0" bIns="0" anchor="t" anchorCtr="0">
              <a:spAutoFit/>
            </a:bodyPr>
            <a:lstStyle/>
            <a:p>
              <a:pPr marL="0" marR="0" lvl="0" indent="0" algn="l" rtl="0">
                <a:lnSpc>
                  <a:spcPct val="140114"/>
                </a:lnSpc>
                <a:spcBef>
                  <a:spcPts val="0"/>
                </a:spcBef>
                <a:spcAft>
                  <a:spcPts val="0"/>
                </a:spcAft>
                <a:buClr>
                  <a:srgbClr val="000000"/>
                </a:buClr>
                <a:buSzPts val="2546"/>
                <a:buFont typeface="Arial"/>
                <a:buNone/>
              </a:pPr>
              <a:r>
                <a:rPr lang="en-US" sz="2400" b="1" i="0" u="none" strike="noStrike" cap="none" dirty="0">
                  <a:solidFill>
                    <a:srgbClr val="FFFFFF"/>
                  </a:solidFill>
                  <a:latin typeface="Calibri" panose="020F0502020204030204" pitchFamily="34" charset="0"/>
                  <a:cs typeface="Calibri" panose="020F0502020204030204" pitchFamily="34" charset="0"/>
                  <a:sym typeface="Arial"/>
                </a:rPr>
                <a:t>800-256-1523</a:t>
              </a:r>
              <a:endParaRPr sz="2400" b="1" i="0" u="none" strike="noStrike" cap="none" dirty="0">
                <a:solidFill>
                  <a:srgbClr val="000000"/>
                </a:solidFill>
                <a:latin typeface="Calibri" panose="020F0502020204030204" pitchFamily="34" charset="0"/>
                <a:cs typeface="Calibri" panose="020F0502020204030204" pitchFamily="34" charset="0"/>
                <a:sym typeface="Arial"/>
              </a:endParaRPr>
            </a:p>
          </p:txBody>
        </p:sp>
      </p:grpSp>
      <p:grpSp>
        <p:nvGrpSpPr>
          <p:cNvPr id="5" name="Group 4"/>
          <p:cNvGrpSpPr/>
          <p:nvPr userDrawn="1"/>
        </p:nvGrpSpPr>
        <p:grpSpPr>
          <a:xfrm>
            <a:off x="7591272" y="5077973"/>
            <a:ext cx="2268139" cy="517065"/>
            <a:chOff x="8260162" y="4976754"/>
            <a:chExt cx="2268139" cy="517065"/>
          </a:xfrm>
        </p:grpSpPr>
        <p:sp>
          <p:nvSpPr>
            <p:cNvPr id="8" name="Google Shape;386;g32665a5caf3_0_175"/>
            <p:cNvSpPr/>
            <p:nvPr userDrawn="1"/>
          </p:nvSpPr>
          <p:spPr>
            <a:xfrm>
              <a:off x="8260162" y="4998606"/>
              <a:ext cx="473360" cy="473360"/>
            </a:xfrm>
            <a:custGeom>
              <a:avLst/>
              <a:gdLst/>
              <a:ahLst/>
              <a:cxnLst/>
              <a:rect l="l" t="t" r="r" b="b"/>
              <a:pathLst>
                <a:path w="323665" h="323665" extrusionOk="0">
                  <a:moveTo>
                    <a:pt x="0" y="0"/>
                  </a:moveTo>
                  <a:lnTo>
                    <a:pt x="323665" y="0"/>
                  </a:lnTo>
                  <a:lnTo>
                    <a:pt x="323665" y="323665"/>
                  </a:lnTo>
                  <a:lnTo>
                    <a:pt x="0" y="323665"/>
                  </a:lnTo>
                  <a:lnTo>
                    <a:pt x="0" y="0"/>
                  </a:lnTo>
                  <a:close/>
                </a:path>
              </a:pathLst>
            </a:custGeom>
            <a:blipFill rotWithShape="1">
              <a:blip r:embed="rId4">
                <a:alphaModFix/>
                <a:biLevel thresh="50000"/>
              </a:blip>
              <a:stretch>
                <a:fillRect/>
              </a:stretch>
            </a:blipFill>
            <a:ln>
              <a:noFill/>
            </a:ln>
          </p:spPr>
        </p:sp>
        <p:sp>
          <p:nvSpPr>
            <p:cNvPr id="9" name="Google Shape;393;g32665a5caf3_0_175"/>
            <p:cNvSpPr txBox="1"/>
            <p:nvPr userDrawn="1"/>
          </p:nvSpPr>
          <p:spPr>
            <a:xfrm>
              <a:off x="8918519" y="4976754"/>
              <a:ext cx="1609782" cy="517065"/>
            </a:xfrm>
            <a:prstGeom prst="rect">
              <a:avLst/>
            </a:prstGeom>
            <a:noFill/>
            <a:ln>
              <a:noFill/>
            </a:ln>
          </p:spPr>
          <p:txBody>
            <a:bodyPr spcFirstLastPara="1" wrap="square" lIns="0" tIns="0" rIns="0" bIns="0" anchor="t" anchorCtr="0">
              <a:spAutoFit/>
            </a:bodyPr>
            <a:lstStyle/>
            <a:p>
              <a:pPr marL="0" marR="0" lvl="0" indent="0" algn="l" rtl="0">
                <a:lnSpc>
                  <a:spcPct val="140114"/>
                </a:lnSpc>
                <a:spcBef>
                  <a:spcPts val="0"/>
                </a:spcBef>
                <a:spcAft>
                  <a:spcPts val="0"/>
                </a:spcAft>
                <a:buClr>
                  <a:srgbClr val="000000"/>
                </a:buClr>
                <a:buSzPts val="2546"/>
                <a:buFont typeface="Arial"/>
                <a:buNone/>
              </a:pPr>
              <a:r>
                <a:rPr lang="en-US" sz="2400" b="1" i="0" u="none" strike="noStrike" cap="none" dirty="0">
                  <a:solidFill>
                    <a:srgbClr val="FFFFFF"/>
                  </a:solidFill>
                  <a:latin typeface="Calibri" panose="020F0502020204030204" pitchFamily="34" charset="0"/>
                  <a:cs typeface="Calibri" panose="020F0502020204030204" pitchFamily="34" charset="0"/>
                  <a:sym typeface="Arial"/>
                </a:rPr>
                <a:t>LCD@la.gov</a:t>
              </a:r>
              <a:endParaRPr sz="2400" b="1" i="0" u="none" strike="noStrike" cap="none" dirty="0">
                <a:solidFill>
                  <a:srgbClr val="000000"/>
                </a:solidFill>
                <a:latin typeface="Calibri" panose="020F0502020204030204" pitchFamily="34" charset="0"/>
                <a:cs typeface="Calibri" panose="020F0502020204030204" pitchFamily="34" charset="0"/>
                <a:sym typeface="Arial"/>
              </a:endParaRPr>
            </a:p>
          </p:txBody>
        </p:sp>
      </p:grpSp>
      <p:grpSp>
        <p:nvGrpSpPr>
          <p:cNvPr id="4" name="Group 3"/>
          <p:cNvGrpSpPr/>
          <p:nvPr userDrawn="1"/>
        </p:nvGrpSpPr>
        <p:grpSpPr>
          <a:xfrm>
            <a:off x="5243911" y="5077973"/>
            <a:ext cx="1785742" cy="517065"/>
            <a:chOff x="5910458" y="4976754"/>
            <a:chExt cx="1785742" cy="517065"/>
          </a:xfrm>
        </p:grpSpPr>
        <p:sp>
          <p:nvSpPr>
            <p:cNvPr id="10" name="Google Shape;387;g32665a5caf3_0_175"/>
            <p:cNvSpPr/>
            <p:nvPr userDrawn="1"/>
          </p:nvSpPr>
          <p:spPr>
            <a:xfrm>
              <a:off x="5910458" y="4998606"/>
              <a:ext cx="473148" cy="473360"/>
            </a:xfrm>
            <a:custGeom>
              <a:avLst/>
              <a:gdLst/>
              <a:ahLst/>
              <a:cxnLst/>
              <a:rect l="l" t="t" r="r" b="b"/>
              <a:pathLst>
                <a:path w="323520" h="323665" extrusionOk="0">
                  <a:moveTo>
                    <a:pt x="0" y="0"/>
                  </a:moveTo>
                  <a:lnTo>
                    <a:pt x="323519" y="0"/>
                  </a:lnTo>
                  <a:lnTo>
                    <a:pt x="323519" y="323665"/>
                  </a:lnTo>
                  <a:lnTo>
                    <a:pt x="0" y="323665"/>
                  </a:lnTo>
                  <a:lnTo>
                    <a:pt x="0" y="0"/>
                  </a:lnTo>
                  <a:close/>
                </a:path>
              </a:pathLst>
            </a:custGeom>
            <a:blipFill rotWithShape="1">
              <a:blip r:embed="rId5">
                <a:alphaModFix/>
                <a:biLevel thresh="50000"/>
              </a:blip>
              <a:stretch>
                <a:fillRect/>
              </a:stretch>
            </a:blipFill>
            <a:ln>
              <a:noFill/>
            </a:ln>
          </p:spPr>
        </p:sp>
        <p:sp>
          <p:nvSpPr>
            <p:cNvPr id="12" name="Google Shape;392;g32665a5caf3_0_175"/>
            <p:cNvSpPr txBox="1"/>
            <p:nvPr userDrawn="1"/>
          </p:nvSpPr>
          <p:spPr>
            <a:xfrm>
              <a:off x="6476316" y="4976754"/>
              <a:ext cx="1219884" cy="517065"/>
            </a:xfrm>
            <a:prstGeom prst="rect">
              <a:avLst/>
            </a:prstGeom>
            <a:noFill/>
            <a:ln>
              <a:noFill/>
            </a:ln>
          </p:spPr>
          <p:txBody>
            <a:bodyPr spcFirstLastPara="1" wrap="square" lIns="0" tIns="0" rIns="0" bIns="0" anchor="t" anchorCtr="0">
              <a:spAutoFit/>
            </a:bodyPr>
            <a:lstStyle/>
            <a:p>
              <a:pPr marL="0" marR="0" lvl="0" indent="0" algn="l" rtl="0">
                <a:lnSpc>
                  <a:spcPct val="140114"/>
                </a:lnSpc>
                <a:spcBef>
                  <a:spcPts val="0"/>
                </a:spcBef>
                <a:spcAft>
                  <a:spcPts val="0"/>
                </a:spcAft>
                <a:buClr>
                  <a:srgbClr val="000000"/>
                </a:buClr>
                <a:buSzPts val="2546"/>
                <a:buFont typeface="Arial"/>
                <a:buNone/>
              </a:pPr>
              <a:r>
                <a:rPr lang="en-US" sz="2400" b="1" i="0" u="none" strike="noStrike" cap="none" dirty="0">
                  <a:solidFill>
                    <a:srgbClr val="FFFFFF"/>
                  </a:solidFill>
                  <a:latin typeface="Calibri" panose="020F0502020204030204" pitchFamily="34" charset="0"/>
                  <a:cs typeface="Calibri" panose="020F0502020204030204" pitchFamily="34" charset="0"/>
                  <a:sym typeface="Arial"/>
                </a:rPr>
                <a:t>lcd.la.gov</a:t>
              </a:r>
              <a:endParaRPr sz="2400" b="1" i="0" u="none" strike="noStrike" cap="none" dirty="0">
                <a:solidFill>
                  <a:srgbClr val="000000"/>
                </a:solidFill>
                <a:latin typeface="Calibri" panose="020F0502020204030204" pitchFamily="34" charset="0"/>
                <a:cs typeface="Calibri" panose="020F0502020204030204" pitchFamily="34" charset="0"/>
                <a:sym typeface="Arial"/>
              </a:endParaRPr>
            </a:p>
          </p:txBody>
        </p:sp>
      </p:grpSp>
      <p:grpSp>
        <p:nvGrpSpPr>
          <p:cNvPr id="17" name="Group 16"/>
          <p:cNvGrpSpPr/>
          <p:nvPr userDrawn="1"/>
        </p:nvGrpSpPr>
        <p:grpSpPr>
          <a:xfrm>
            <a:off x="2332588" y="5789602"/>
            <a:ext cx="6466538" cy="548966"/>
            <a:chOff x="3001478" y="5688383"/>
            <a:chExt cx="6466538" cy="548966"/>
          </a:xfrm>
        </p:grpSpPr>
        <p:sp>
          <p:nvSpPr>
            <p:cNvPr id="15" name="Google Shape;385;g32665a5caf3_0_175"/>
            <p:cNvSpPr/>
            <p:nvPr userDrawn="1"/>
          </p:nvSpPr>
          <p:spPr>
            <a:xfrm>
              <a:off x="3001478" y="5763989"/>
              <a:ext cx="473360" cy="473360"/>
            </a:xfrm>
            <a:custGeom>
              <a:avLst/>
              <a:gdLst/>
              <a:ahLst/>
              <a:cxnLst/>
              <a:rect l="l" t="t" r="r" b="b"/>
              <a:pathLst>
                <a:path w="323665" h="323665" extrusionOk="0">
                  <a:moveTo>
                    <a:pt x="0" y="0"/>
                  </a:moveTo>
                  <a:lnTo>
                    <a:pt x="323665" y="0"/>
                  </a:lnTo>
                  <a:lnTo>
                    <a:pt x="323665" y="323665"/>
                  </a:lnTo>
                  <a:lnTo>
                    <a:pt x="0" y="323665"/>
                  </a:lnTo>
                  <a:lnTo>
                    <a:pt x="0" y="0"/>
                  </a:lnTo>
                  <a:close/>
                </a:path>
              </a:pathLst>
            </a:custGeom>
            <a:blipFill rotWithShape="1">
              <a:blip r:embed="rId6">
                <a:alphaModFix/>
                <a:biLevel thresh="50000"/>
              </a:blip>
              <a:stretch>
                <a:fillRect/>
              </a:stretch>
            </a:blipFill>
            <a:ln>
              <a:noFill/>
            </a:ln>
          </p:spPr>
          <p:txBody>
            <a:bodyPr/>
            <a:lstStyle/>
            <a:p>
              <a:endParaRPr lang="en-US"/>
            </a:p>
          </p:txBody>
        </p:sp>
        <p:sp>
          <p:nvSpPr>
            <p:cNvPr id="16" name="Google Shape;394;g32665a5caf3_0_175"/>
            <p:cNvSpPr txBox="1"/>
            <p:nvPr userDrawn="1"/>
          </p:nvSpPr>
          <p:spPr>
            <a:xfrm>
              <a:off x="3659834" y="5688383"/>
              <a:ext cx="5808182" cy="49757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1000"/>
                </a:spcBef>
                <a:spcAft>
                  <a:spcPts val="0"/>
                </a:spcAft>
                <a:buClr>
                  <a:srgbClr val="000000"/>
                </a:buClr>
                <a:buSzPts val="2546"/>
                <a:buFont typeface="Arial"/>
                <a:buNone/>
              </a:pPr>
              <a:r>
                <a:rPr lang="en-US" sz="2400" b="1" i="0" u="none" strike="noStrike" cap="none" dirty="0">
                  <a:solidFill>
                    <a:srgbClr val="FFFFFF"/>
                  </a:solidFill>
                  <a:latin typeface="Calibri" panose="020F0502020204030204" pitchFamily="34" charset="0"/>
                  <a:cs typeface="Calibri" panose="020F0502020204030204" pitchFamily="34" charset="0"/>
                  <a:sym typeface="Arial"/>
                </a:rPr>
                <a:t>628 N. 4th Street Baton Rouge, LA 70802</a:t>
              </a:r>
              <a:endParaRPr sz="2400" b="1" i="0" u="none" strike="noStrike" cap="none" dirty="0">
                <a:solidFill>
                  <a:srgbClr val="000000"/>
                </a:solidFill>
                <a:latin typeface="Calibri" panose="020F0502020204030204" pitchFamily="34" charset="0"/>
                <a:cs typeface="Calibri" panose="020F0502020204030204" pitchFamily="34" charset="0"/>
                <a:sym typeface="Arial"/>
              </a:endParaRPr>
            </a:p>
          </p:txBody>
        </p:sp>
      </p:grpSp>
      <p:sp>
        <p:nvSpPr>
          <p:cNvPr id="14" name="TextBox 13"/>
          <p:cNvSpPr txBox="1"/>
          <p:nvPr userDrawn="1"/>
        </p:nvSpPr>
        <p:spPr>
          <a:xfrm>
            <a:off x="4790432" y="4076814"/>
            <a:ext cx="2611137" cy="523220"/>
          </a:xfrm>
          <a:prstGeom prst="rect">
            <a:avLst/>
          </a:prstGeom>
          <a:noFill/>
        </p:spPr>
        <p:txBody>
          <a:bodyPr wrap="square" rtlCol="0">
            <a:spAutoFit/>
          </a:bodyPr>
          <a:lstStyle/>
          <a:p>
            <a:pPr algn="ctr"/>
            <a:r>
              <a:rPr lang="en-US" sz="2800" b="1" dirty="0">
                <a:solidFill>
                  <a:schemeClr val="bg1"/>
                </a:solidFill>
              </a:rPr>
              <a:t>Stay Connected!</a:t>
            </a:r>
          </a:p>
        </p:txBody>
      </p:sp>
      <p:grpSp>
        <p:nvGrpSpPr>
          <p:cNvPr id="31" name="Group 30"/>
          <p:cNvGrpSpPr/>
          <p:nvPr userDrawn="1"/>
        </p:nvGrpSpPr>
        <p:grpSpPr>
          <a:xfrm>
            <a:off x="4858969" y="2683982"/>
            <a:ext cx="2542600" cy="341717"/>
            <a:chOff x="581390" y="6356350"/>
            <a:chExt cx="2542600" cy="341717"/>
          </a:xfrm>
        </p:grpSpPr>
        <p:sp>
          <p:nvSpPr>
            <p:cNvPr id="32" name="AutoShape 3"/>
            <p:cNvSpPr/>
            <p:nvPr/>
          </p:nvSpPr>
          <p:spPr>
            <a:xfrm flipV="1">
              <a:off x="1825771" y="6364964"/>
              <a:ext cx="0" cy="333103"/>
            </a:xfrm>
            <a:prstGeom prst="line">
              <a:avLst/>
            </a:prstGeom>
            <a:ln w="19050" cap="flat">
              <a:solidFill>
                <a:schemeClr val="accent2"/>
              </a:solidFill>
              <a:prstDash val="solid"/>
              <a:headEnd type="none" w="sm" len="sm"/>
              <a:tailEnd type="none" w="sm" len="sm"/>
            </a:ln>
          </p:spPr>
        </p:sp>
        <p:pic>
          <p:nvPicPr>
            <p:cNvPr id="33" name="Picture 3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81390" y="6356350"/>
              <a:ext cx="1029393" cy="339818"/>
            </a:xfrm>
            <a:prstGeom prst="rect">
              <a:avLst/>
            </a:prstGeom>
          </p:spPr>
        </p:pic>
        <p:pic>
          <p:nvPicPr>
            <p:cNvPr id="34" name="Picture 3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40758" y="6402592"/>
              <a:ext cx="1083232" cy="272640"/>
            </a:xfrm>
            <a:prstGeom prst="rect">
              <a:avLst/>
            </a:prstGeom>
          </p:spPr>
        </p:pic>
      </p:grpSp>
    </p:spTree>
    <p:extLst>
      <p:ext uri="{BB962C8B-B14F-4D97-AF65-F5344CB8AC3E}">
        <p14:creationId xmlns:p14="http://schemas.microsoft.com/office/powerpoint/2010/main" val="154728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CFD60-38CC-4DE1-B8E5-BEC47503EE42}" type="datetimeFigureOut">
              <a:rPr lang="en-US" smtClean="0"/>
              <a:t>10/12/2026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E698E-4EB0-4C08-A2F8-785420D3028A}" type="slidenum">
              <a:rPr lang="en-US" smtClean="0"/>
              <a:t>‹#›</a:t>
            </a:fld>
            <a:endParaRPr lang="en-US"/>
          </a:p>
        </p:txBody>
      </p:sp>
      <p:sp>
        <p:nvSpPr>
          <p:cNvPr id="7" name="Content Placeholder 5"/>
          <p:cNvSpPr txBox="1">
            <a:spLocks/>
          </p:cNvSpPr>
          <p:nvPr userDrawn="1"/>
        </p:nvSpPr>
        <p:spPr>
          <a:xfrm>
            <a:off x="838200" y="1915427"/>
            <a:ext cx="11158537" cy="40396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SzPct val="100000"/>
              <a:buFont typeface="Calibri" panose="020F050202020403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600"/>
              </a:spcAft>
            </a:pPr>
            <a:r>
              <a:rPr lang="en-US" dirty="0"/>
              <a:t>Edit Master text styles</a:t>
            </a:r>
          </a:p>
          <a:p>
            <a:pPr lvl="1">
              <a:lnSpc>
                <a:spcPct val="120000"/>
              </a:lnSpc>
              <a:spcAft>
                <a:spcPts val="600"/>
              </a:spcAft>
            </a:pPr>
            <a:r>
              <a:rPr lang="en-US" dirty="0"/>
              <a:t>Second level</a:t>
            </a:r>
          </a:p>
          <a:p>
            <a:pPr lvl="2">
              <a:lnSpc>
                <a:spcPct val="120000"/>
              </a:lnSpc>
              <a:spcAft>
                <a:spcPts val="600"/>
              </a:spcAft>
            </a:pPr>
            <a:r>
              <a:rPr lang="en-US" dirty="0"/>
              <a:t>Third level</a:t>
            </a:r>
          </a:p>
          <a:p>
            <a:pPr lvl="3">
              <a:lnSpc>
                <a:spcPct val="120000"/>
              </a:lnSpc>
              <a:spcAft>
                <a:spcPts val="600"/>
              </a:spcAft>
            </a:pPr>
            <a:r>
              <a:rPr lang="en-US" dirty="0"/>
              <a:t>Fourth level</a:t>
            </a:r>
          </a:p>
          <a:p>
            <a:pPr lvl="4">
              <a:lnSpc>
                <a:spcPct val="120000"/>
              </a:lnSpc>
              <a:spcAft>
                <a:spcPts val="600"/>
              </a:spcAft>
            </a:pPr>
            <a:r>
              <a:rPr lang="en-US" dirty="0"/>
              <a:t>Fifth level</a:t>
            </a:r>
          </a:p>
        </p:txBody>
      </p:sp>
    </p:spTree>
    <p:extLst>
      <p:ext uri="{BB962C8B-B14F-4D97-AF65-F5344CB8AC3E}">
        <p14:creationId xmlns:p14="http://schemas.microsoft.com/office/powerpoint/2010/main" val="1567065102"/>
      </p:ext>
    </p:extLst>
  </p:cSld>
  <p:clrMap bg1="lt1" tx1="dk1" bg2="lt2" tx2="dk2" accent1="accent1" accent2="accent2" accent3="accent3" accent4="accent4" accent5="accent5" accent6="accent6" hlink="hlink" folHlink="folHlink"/>
  <p:sldLayoutIdLst>
    <p:sldLayoutId id="2147483672" r:id="rId1"/>
    <p:sldLayoutId id="2147483652" r:id="rId2"/>
    <p:sldLayoutId id="2147483671" r:id="rId3"/>
    <p:sldLayoutId id="2147483667" r:id="rId4"/>
    <p:sldLayoutId id="2147483651" r:id="rId5"/>
    <p:sldLayoutId id="2147483653" r:id="rId6"/>
    <p:sldLayoutId id="2147483670" r:id="rId7"/>
    <p:sldLayoutId id="2147483666" r:id="rId8"/>
  </p:sldLayoutIdLst>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2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4357" y="1853738"/>
            <a:ext cx="9002683" cy="1030574"/>
          </a:xfrm>
        </p:spPr>
        <p:txBody>
          <a:bodyPr>
            <a:normAutofit fontScale="90000"/>
          </a:bodyPr>
          <a:lstStyle/>
          <a:p>
            <a:r>
              <a:rPr lang="en-US" dirty="0"/>
              <a:t>Louisiana Commission for the Deaf</a:t>
            </a:r>
            <a:br>
              <a:rPr lang="en-US" dirty="0"/>
            </a:br>
            <a:r>
              <a:rPr lang="en-US" dirty="0"/>
              <a:t>Program Report</a:t>
            </a:r>
          </a:p>
        </p:txBody>
      </p:sp>
      <p:sp>
        <p:nvSpPr>
          <p:cNvPr id="5" name="Title 3">
            <a:extLst>
              <a:ext uri="{FF2B5EF4-FFF2-40B4-BE49-F238E27FC236}">
                <a16:creationId xmlns:a16="http://schemas.microsoft.com/office/drawing/2014/main" id="{31B49B26-D6B4-FDC3-31D8-D4AB173EE80F}"/>
              </a:ext>
            </a:extLst>
          </p:cNvPr>
          <p:cNvSpPr txBox="1">
            <a:spLocks/>
          </p:cNvSpPr>
          <p:nvPr/>
        </p:nvSpPr>
        <p:spPr>
          <a:xfrm>
            <a:off x="4020748" y="4820204"/>
            <a:ext cx="5137320" cy="919414"/>
          </a:xfrm>
          <a:prstGeom prst="rect">
            <a:avLst/>
          </a:prstGeom>
        </p:spPr>
        <p:txBody>
          <a:bodyPr vert="horz" lIns="91440" tIns="45720" rIns="91440" bIns="45720" rtlCol="0" anchor="b">
            <a:normAutofit fontScale="32500" lnSpcReduction="20000"/>
          </a:bodyPr>
          <a:lstStyle>
            <a:lvl1pPr algn="ctr" defTabSz="914400" rtl="0" eaLnBrk="1" latinLnBrk="0" hangingPunct="1">
              <a:lnSpc>
                <a:spcPct val="90000"/>
              </a:lnSpc>
              <a:spcBef>
                <a:spcPct val="0"/>
              </a:spcBef>
              <a:buNone/>
              <a:defRPr sz="4000" b="1" kern="1200">
                <a:solidFill>
                  <a:schemeClr val="bg1"/>
                </a:solidFill>
                <a:latin typeface="+mn-lt"/>
                <a:ea typeface="+mj-ea"/>
                <a:cs typeface="+mj-cs"/>
              </a:defRPr>
            </a:lvl1pPr>
          </a:lstStyle>
          <a:p>
            <a:r>
              <a:rPr lang="en-US" dirty="0"/>
              <a:t>Jana Broussard </a:t>
            </a:r>
          </a:p>
          <a:p>
            <a:r>
              <a:rPr lang="en-US" dirty="0"/>
              <a:t>Acting Executive Director</a:t>
            </a:r>
          </a:p>
          <a:p>
            <a:r>
              <a:rPr lang="en-US" dirty="0"/>
              <a:t>Jazmyne Lemar</a:t>
            </a:r>
          </a:p>
          <a:p>
            <a:r>
              <a:rPr lang="en-US" dirty="0"/>
              <a:t>Interpreter Policy and Programming Manager</a:t>
            </a:r>
          </a:p>
          <a:p>
            <a:r>
              <a:rPr lang="en-US" dirty="0"/>
              <a:t>May 29, 2026</a:t>
            </a:r>
          </a:p>
        </p:txBody>
      </p:sp>
    </p:spTree>
    <p:extLst>
      <p:ext uri="{BB962C8B-B14F-4D97-AF65-F5344CB8AC3E}">
        <p14:creationId xmlns:p14="http://schemas.microsoft.com/office/powerpoint/2010/main" val="768813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458" y="1249251"/>
            <a:ext cx="4174435" cy="2353718"/>
          </a:xfrm>
        </p:spPr>
        <p:txBody>
          <a:bodyPr/>
          <a:lstStyle/>
          <a:p>
            <a:pPr>
              <a:lnSpc>
                <a:spcPct val="100000"/>
              </a:lnSpc>
            </a:pPr>
            <a:r>
              <a:rPr lang="en-US" sz="5000" dirty="0"/>
              <a:t>Interpreter Registration Timeline</a:t>
            </a:r>
          </a:p>
        </p:txBody>
      </p:sp>
    </p:spTree>
    <p:extLst>
      <p:ext uri="{BB962C8B-B14F-4D97-AF65-F5344CB8AC3E}">
        <p14:creationId xmlns:p14="http://schemas.microsoft.com/office/powerpoint/2010/main" val="3262555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Interpreter Registration Requirements</a:t>
            </a:r>
          </a:p>
        </p:txBody>
      </p:sp>
      <p:sp>
        <p:nvSpPr>
          <p:cNvPr id="3" name="Content Placeholder 2"/>
          <p:cNvSpPr>
            <a:spLocks noGrp="1"/>
          </p:cNvSpPr>
          <p:nvPr>
            <p:ph sz="quarter" idx="13"/>
          </p:nvPr>
        </p:nvSpPr>
        <p:spPr/>
        <p:txBody>
          <a:bodyPr>
            <a:normAutofit/>
          </a:bodyPr>
          <a:lstStyle/>
          <a:p>
            <a:pPr lvl="0">
              <a:lnSpc>
                <a:spcPct val="120000"/>
              </a:lnSpc>
              <a:spcBef>
                <a:spcPts val="0"/>
              </a:spcBef>
              <a:spcAft>
                <a:spcPts val="600"/>
              </a:spcAft>
            </a:pPr>
            <a:r>
              <a:rPr lang="en-US" dirty="0"/>
              <a:t>Registration requirements are in effect as of May 20, 2026. This is the date the final interpreter minimum standards and registration requirements were published in the Louisiana Register and classified in the Louisiana Administrative Code.  </a:t>
            </a:r>
          </a:p>
          <a:p>
            <a:pPr>
              <a:lnSpc>
                <a:spcPct val="120000"/>
              </a:lnSpc>
              <a:spcBef>
                <a:spcPts val="0"/>
              </a:spcBef>
              <a:spcAft>
                <a:spcPts val="600"/>
              </a:spcAft>
            </a:pPr>
            <a:endParaRPr lang="en-US" dirty="0"/>
          </a:p>
        </p:txBody>
      </p:sp>
    </p:spTree>
    <p:extLst>
      <p:ext uri="{BB962C8B-B14F-4D97-AF65-F5344CB8AC3E}">
        <p14:creationId xmlns:p14="http://schemas.microsoft.com/office/powerpoint/2010/main" val="2562755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Interpreter Registration Requirements</a:t>
            </a:r>
          </a:p>
        </p:txBody>
      </p:sp>
      <p:sp>
        <p:nvSpPr>
          <p:cNvPr id="3" name="Content Placeholder 2"/>
          <p:cNvSpPr>
            <a:spLocks noGrp="1"/>
          </p:cNvSpPr>
          <p:nvPr>
            <p:ph sz="quarter" idx="13"/>
          </p:nvPr>
        </p:nvSpPr>
        <p:spPr/>
        <p:txBody>
          <a:bodyPr>
            <a:normAutofit/>
          </a:bodyPr>
          <a:lstStyle/>
          <a:p>
            <a:pPr lvl="0">
              <a:lnSpc>
                <a:spcPct val="120000"/>
              </a:lnSpc>
              <a:spcBef>
                <a:spcPts val="0"/>
              </a:spcBef>
              <a:spcAft>
                <a:spcPts val="600"/>
              </a:spcAft>
            </a:pPr>
            <a:r>
              <a:rPr lang="en-US" dirty="0"/>
              <a:t>Beginning May 20, these requirements apply to all sign language interpreters working in general community settings, including health care, conferences, workplaces, vocational rehabilitation, and postsecondary environments. </a:t>
            </a:r>
          </a:p>
          <a:p>
            <a:pPr lvl="0">
              <a:lnSpc>
                <a:spcPct val="120000"/>
              </a:lnSpc>
              <a:spcBef>
                <a:spcPts val="0"/>
              </a:spcBef>
              <a:spcAft>
                <a:spcPts val="600"/>
              </a:spcAft>
            </a:pPr>
            <a:r>
              <a:rPr lang="en-US" dirty="0"/>
              <a:t>The requirements also apply to all sign language interpreters working in </a:t>
            </a:r>
            <a:r>
              <a:rPr lang="en-US" dirty="0" err="1"/>
              <a:t>PreK</a:t>
            </a:r>
            <a:r>
              <a:rPr lang="en-US" dirty="0"/>
              <a:t>–12 educational settings under the Louisiana Department of Education.</a:t>
            </a:r>
          </a:p>
          <a:p>
            <a:pPr>
              <a:lnSpc>
                <a:spcPct val="120000"/>
              </a:lnSpc>
              <a:spcBef>
                <a:spcPts val="0"/>
              </a:spcBef>
              <a:spcAft>
                <a:spcPts val="600"/>
              </a:spcAft>
            </a:pPr>
            <a:endParaRPr lang="en-US" dirty="0"/>
          </a:p>
        </p:txBody>
      </p:sp>
    </p:spTree>
    <p:extLst>
      <p:ext uri="{BB962C8B-B14F-4D97-AF65-F5344CB8AC3E}">
        <p14:creationId xmlns:p14="http://schemas.microsoft.com/office/powerpoint/2010/main" val="466342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Interpreter Registration Requirements</a:t>
            </a:r>
          </a:p>
        </p:txBody>
      </p:sp>
      <p:sp>
        <p:nvSpPr>
          <p:cNvPr id="3" name="Content Placeholder 2"/>
          <p:cNvSpPr>
            <a:spLocks noGrp="1"/>
          </p:cNvSpPr>
          <p:nvPr>
            <p:ph sz="quarter" idx="13"/>
          </p:nvPr>
        </p:nvSpPr>
        <p:spPr/>
        <p:txBody>
          <a:bodyPr>
            <a:normAutofit/>
          </a:bodyPr>
          <a:lstStyle/>
          <a:p>
            <a:pPr lvl="0">
              <a:lnSpc>
                <a:spcPct val="120000"/>
              </a:lnSpc>
              <a:spcBef>
                <a:spcPts val="0"/>
              </a:spcBef>
              <a:spcAft>
                <a:spcPts val="600"/>
              </a:spcAft>
            </a:pPr>
            <a:r>
              <a:rPr lang="en-US" dirty="0">
                <a:solidFill>
                  <a:prstClr val="white"/>
                </a:solidFill>
              </a:rPr>
              <a:t>Requirements for interpreters working in court and legal settings – including courtrooms, law enforcement interactions, depositions, and attorney-client meetings – are expected to be issued in the fall of 2026. </a:t>
            </a:r>
          </a:p>
          <a:p>
            <a:pPr lvl="0">
              <a:lnSpc>
                <a:spcPct val="120000"/>
              </a:lnSpc>
              <a:spcBef>
                <a:spcPts val="0"/>
              </a:spcBef>
              <a:spcAft>
                <a:spcPts val="600"/>
              </a:spcAft>
            </a:pPr>
            <a:r>
              <a:rPr lang="en-US" dirty="0">
                <a:solidFill>
                  <a:prstClr val="white"/>
                </a:solidFill>
              </a:rPr>
              <a:t>Minimum standards for Deaf Interpreters (individuals who are deaf or hard of hearing and provide interpreting or language support across signed languages or modalities) are also expected in the fall of 2026.</a:t>
            </a:r>
          </a:p>
          <a:p>
            <a:pPr>
              <a:lnSpc>
                <a:spcPct val="120000"/>
              </a:lnSpc>
              <a:spcBef>
                <a:spcPts val="0"/>
              </a:spcBef>
              <a:spcAft>
                <a:spcPts val="600"/>
              </a:spcAft>
            </a:pPr>
            <a:endParaRPr lang="en-US" dirty="0"/>
          </a:p>
        </p:txBody>
      </p:sp>
    </p:spTree>
    <p:extLst>
      <p:ext uri="{BB962C8B-B14F-4D97-AF65-F5344CB8AC3E}">
        <p14:creationId xmlns:p14="http://schemas.microsoft.com/office/powerpoint/2010/main" val="689702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20000"/>
              </a:lnSpc>
              <a:spcAft>
                <a:spcPts val="600"/>
              </a:spcAft>
            </a:pPr>
            <a:r>
              <a:rPr lang="en-US" dirty="0"/>
              <a:t>Interpreter Registration</a:t>
            </a:r>
          </a:p>
        </p:txBody>
      </p:sp>
      <p:sp>
        <p:nvSpPr>
          <p:cNvPr id="3" name="Content Placeholder 2"/>
          <p:cNvSpPr>
            <a:spLocks noGrp="1"/>
          </p:cNvSpPr>
          <p:nvPr>
            <p:ph sz="quarter" idx="13"/>
          </p:nvPr>
        </p:nvSpPr>
        <p:spPr/>
        <p:txBody>
          <a:bodyPr>
            <a:normAutofit lnSpcReduction="10000"/>
          </a:bodyPr>
          <a:lstStyle/>
          <a:p>
            <a:pPr lvl="0">
              <a:lnSpc>
                <a:spcPct val="120000"/>
              </a:lnSpc>
              <a:spcBef>
                <a:spcPts val="0"/>
              </a:spcBef>
              <a:spcAft>
                <a:spcPts val="600"/>
              </a:spcAft>
            </a:pPr>
            <a:r>
              <a:rPr lang="en-US" dirty="0">
                <a:solidFill>
                  <a:prstClr val="white"/>
                </a:solidFill>
              </a:rPr>
              <a:t>Interpreters working in general community and </a:t>
            </a:r>
            <a:r>
              <a:rPr lang="en-US" dirty="0" err="1">
                <a:solidFill>
                  <a:prstClr val="white"/>
                </a:solidFill>
              </a:rPr>
              <a:t>PreK</a:t>
            </a:r>
            <a:r>
              <a:rPr lang="en-US" dirty="0">
                <a:solidFill>
                  <a:prstClr val="white"/>
                </a:solidFill>
              </a:rPr>
              <a:t>–12 educational settings are encouraged to begin registering by July 1 to be sure registration is done on time. </a:t>
            </a:r>
          </a:p>
          <a:p>
            <a:pPr lvl="0">
              <a:lnSpc>
                <a:spcPct val="120000"/>
              </a:lnSpc>
              <a:spcBef>
                <a:spcPts val="0"/>
              </a:spcBef>
              <a:spcAft>
                <a:spcPts val="600"/>
              </a:spcAft>
            </a:pPr>
            <a:r>
              <a:rPr lang="en-US" dirty="0">
                <a:solidFill>
                  <a:prstClr val="white"/>
                </a:solidFill>
              </a:rPr>
              <a:t>Interpreters in court/legal settings should keep their current registration with the Louisiana Supreme Court Office of Language Access and register as generalists with the Louisiana Commission for the Deaf until court-specific requirements are issued.</a:t>
            </a:r>
          </a:p>
        </p:txBody>
      </p:sp>
    </p:spTree>
    <p:extLst>
      <p:ext uri="{BB962C8B-B14F-4D97-AF65-F5344CB8AC3E}">
        <p14:creationId xmlns:p14="http://schemas.microsoft.com/office/powerpoint/2010/main" val="2311300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Interpreter Registration</a:t>
            </a:r>
          </a:p>
        </p:txBody>
      </p:sp>
      <p:sp>
        <p:nvSpPr>
          <p:cNvPr id="3" name="Content Placeholder 2"/>
          <p:cNvSpPr>
            <a:spLocks noGrp="1"/>
          </p:cNvSpPr>
          <p:nvPr>
            <p:ph sz="quarter" idx="13"/>
          </p:nvPr>
        </p:nvSpPr>
        <p:spPr/>
        <p:txBody>
          <a:bodyPr>
            <a:normAutofit/>
          </a:bodyPr>
          <a:lstStyle/>
          <a:p>
            <a:pPr lvl="0">
              <a:lnSpc>
                <a:spcPct val="120000"/>
              </a:lnSpc>
              <a:spcBef>
                <a:spcPts val="0"/>
              </a:spcBef>
              <a:spcAft>
                <a:spcPts val="600"/>
              </a:spcAft>
            </a:pPr>
            <a:r>
              <a:rPr lang="en-US" dirty="0">
                <a:solidFill>
                  <a:prstClr val="white"/>
                </a:solidFill>
              </a:rPr>
              <a:t>Deaf interpreters will be eligible to register once new standards are published in the fall of 2026. In the meantime, they are encouraged to create a profile in the Louisiana Interpreter Registry beginning July 1. </a:t>
            </a:r>
          </a:p>
        </p:txBody>
      </p:sp>
    </p:spTree>
    <p:extLst>
      <p:ext uri="{BB962C8B-B14F-4D97-AF65-F5344CB8AC3E}">
        <p14:creationId xmlns:p14="http://schemas.microsoft.com/office/powerpoint/2010/main" val="284528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Interpreter Registration</a:t>
            </a:r>
          </a:p>
        </p:txBody>
      </p:sp>
      <p:sp>
        <p:nvSpPr>
          <p:cNvPr id="3" name="Content Placeholder 2"/>
          <p:cNvSpPr>
            <a:spLocks noGrp="1"/>
          </p:cNvSpPr>
          <p:nvPr>
            <p:ph sz="quarter" idx="13"/>
          </p:nvPr>
        </p:nvSpPr>
        <p:spPr/>
        <p:txBody>
          <a:bodyPr>
            <a:normAutofit/>
          </a:bodyPr>
          <a:lstStyle/>
          <a:p>
            <a:pPr lvl="0">
              <a:lnSpc>
                <a:spcPct val="120000"/>
              </a:lnSpc>
              <a:spcBef>
                <a:spcPts val="0"/>
              </a:spcBef>
              <a:spcAft>
                <a:spcPts val="600"/>
              </a:spcAft>
            </a:pPr>
            <a:r>
              <a:rPr lang="en-US" sz="2400" dirty="0">
                <a:solidFill>
                  <a:prstClr val="white"/>
                </a:solidFill>
              </a:rPr>
              <a:t>These rules apply to any person performing sign language interpreting services or otherwise helping with communication for d/Deaf, </a:t>
            </a:r>
            <a:r>
              <a:rPr lang="en-US" sz="2400" dirty="0" err="1">
                <a:solidFill>
                  <a:prstClr val="white"/>
                </a:solidFill>
              </a:rPr>
              <a:t>DeafBlind</a:t>
            </a:r>
            <a:r>
              <a:rPr lang="en-US" sz="2400" dirty="0">
                <a:solidFill>
                  <a:prstClr val="white"/>
                </a:solidFill>
              </a:rPr>
              <a:t>, or hard of hearing individuals, regardless of job title (e.g., interpreter, paraprofessional, aide, contractor). This includes full-time, part-time, and as-needed workers. </a:t>
            </a:r>
          </a:p>
          <a:p>
            <a:pPr lvl="0">
              <a:lnSpc>
                <a:spcPct val="120000"/>
              </a:lnSpc>
              <a:spcBef>
                <a:spcPts val="0"/>
              </a:spcBef>
              <a:spcAft>
                <a:spcPts val="600"/>
              </a:spcAft>
            </a:pPr>
            <a:r>
              <a:rPr lang="en-US" sz="2400" dirty="0">
                <a:solidFill>
                  <a:prstClr val="white"/>
                </a:solidFill>
              </a:rPr>
              <a:t>The rules do not apply to people providing direct instruction in sign language (such as teachers of the Deaf), interpreters providing services without payment, or those serving in religious settings.</a:t>
            </a:r>
          </a:p>
        </p:txBody>
      </p:sp>
    </p:spTree>
    <p:extLst>
      <p:ext uri="{BB962C8B-B14F-4D97-AF65-F5344CB8AC3E}">
        <p14:creationId xmlns:p14="http://schemas.microsoft.com/office/powerpoint/2010/main" val="2447584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Interpreter Registration</a:t>
            </a:r>
          </a:p>
        </p:txBody>
      </p:sp>
      <p:sp>
        <p:nvSpPr>
          <p:cNvPr id="3" name="Content Placeholder 2"/>
          <p:cNvSpPr>
            <a:spLocks noGrp="1"/>
          </p:cNvSpPr>
          <p:nvPr>
            <p:ph sz="quarter" idx="13"/>
          </p:nvPr>
        </p:nvSpPr>
        <p:spPr/>
        <p:txBody>
          <a:bodyPr>
            <a:normAutofit/>
          </a:bodyPr>
          <a:lstStyle/>
          <a:p>
            <a:pPr>
              <a:lnSpc>
                <a:spcPct val="120000"/>
              </a:lnSpc>
              <a:spcBef>
                <a:spcPts val="0"/>
              </a:spcBef>
              <a:spcAft>
                <a:spcPts val="600"/>
              </a:spcAft>
            </a:pPr>
            <a:r>
              <a:rPr lang="en-US" dirty="0">
                <a:solidFill>
                  <a:prstClr val="white"/>
                </a:solidFill>
              </a:rPr>
              <a:t>Registration requirements will be enforced starting January 1, 2027. No penalties will apply before that date. </a:t>
            </a:r>
          </a:p>
          <a:p>
            <a:pPr lvl="0">
              <a:lnSpc>
                <a:spcPct val="120000"/>
              </a:lnSpc>
              <a:spcBef>
                <a:spcPts val="0"/>
              </a:spcBef>
              <a:spcAft>
                <a:spcPts val="600"/>
              </a:spcAft>
            </a:pPr>
            <a:endParaRPr lang="en-US" dirty="0">
              <a:solidFill>
                <a:prstClr val="white"/>
              </a:solidFill>
            </a:endParaRPr>
          </a:p>
        </p:txBody>
      </p:sp>
    </p:spTree>
    <p:extLst>
      <p:ext uri="{BB962C8B-B14F-4D97-AF65-F5344CB8AC3E}">
        <p14:creationId xmlns:p14="http://schemas.microsoft.com/office/powerpoint/2010/main" val="57603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Direct Services Update</a:t>
            </a:r>
          </a:p>
        </p:txBody>
      </p:sp>
    </p:spTree>
    <p:extLst>
      <p:ext uri="{BB962C8B-B14F-4D97-AF65-F5344CB8AC3E}">
        <p14:creationId xmlns:p14="http://schemas.microsoft.com/office/powerpoint/2010/main" val="147381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4294967295"/>
          </p:nvPr>
        </p:nvSpPr>
        <p:spPr>
          <a:xfrm>
            <a:off x="431800" y="2176531"/>
            <a:ext cx="11374718" cy="4018082"/>
          </a:xfrm>
          <a:prstGeom prst="rect">
            <a:avLst/>
          </a:prstGeom>
        </p:spPr>
        <p:txBody>
          <a:bodyPr/>
          <a:lstStyle/>
          <a:p>
            <a:pPr marL="0" indent="0">
              <a:lnSpc>
                <a:spcPct val="120000"/>
              </a:lnSpc>
              <a:spcAft>
                <a:spcPts val="600"/>
              </a:spcAft>
              <a:buNone/>
            </a:pPr>
            <a:r>
              <a:rPr lang="en-US" dirty="0">
                <a:solidFill>
                  <a:schemeClr val="bg1"/>
                </a:solidFill>
              </a:rPr>
              <a:t>Beginning July 2026, regional support centers across the state will provide client or family assessments to determine which of the following are needed:</a:t>
            </a:r>
          </a:p>
          <a:p>
            <a:pPr lvl="2">
              <a:lnSpc>
                <a:spcPct val="120000"/>
              </a:lnSpc>
              <a:spcAft>
                <a:spcPts val="600"/>
              </a:spcAft>
              <a:buFont typeface="Arial" panose="020B0604020202020204" pitchFamily="34" charset="0"/>
              <a:buChar char="•"/>
            </a:pPr>
            <a:r>
              <a:rPr lang="en-US" dirty="0">
                <a:solidFill>
                  <a:schemeClr val="bg1"/>
                </a:solidFill>
              </a:rPr>
              <a:t>Services (telecommunications, hearing aids)</a:t>
            </a:r>
          </a:p>
          <a:p>
            <a:pPr lvl="2">
              <a:lnSpc>
                <a:spcPct val="120000"/>
              </a:lnSpc>
              <a:spcAft>
                <a:spcPts val="600"/>
              </a:spcAft>
              <a:buFont typeface="Arial" panose="020B0604020202020204" pitchFamily="34" charset="0"/>
              <a:buChar char="•"/>
            </a:pPr>
            <a:r>
              <a:rPr lang="en-US" dirty="0">
                <a:solidFill>
                  <a:schemeClr val="bg1"/>
                </a:solidFill>
              </a:rPr>
              <a:t>Support (information, training, resources)</a:t>
            </a:r>
          </a:p>
          <a:p>
            <a:pPr lvl="2">
              <a:lnSpc>
                <a:spcPct val="120000"/>
              </a:lnSpc>
              <a:spcAft>
                <a:spcPts val="600"/>
              </a:spcAft>
              <a:buFont typeface="Arial" panose="020B0604020202020204" pitchFamily="34" charset="0"/>
              <a:buChar char="•"/>
            </a:pPr>
            <a:r>
              <a:rPr lang="en-US" dirty="0">
                <a:solidFill>
                  <a:schemeClr val="bg1"/>
                </a:solidFill>
              </a:rPr>
              <a:t>Advocacy (guidance, education, best practices, ADA)</a:t>
            </a:r>
          </a:p>
          <a:p>
            <a:pPr lvl="2">
              <a:lnSpc>
                <a:spcPct val="120000"/>
              </a:lnSpc>
              <a:spcAft>
                <a:spcPts val="600"/>
              </a:spcAft>
              <a:buFont typeface="Arial" panose="020B0604020202020204" pitchFamily="34" charset="0"/>
              <a:buChar char="•"/>
            </a:pPr>
            <a:r>
              <a:rPr lang="en-US" dirty="0">
                <a:solidFill>
                  <a:schemeClr val="bg1"/>
                </a:solidFill>
              </a:rPr>
              <a:t>Referral (other state programs or local resources)</a:t>
            </a:r>
          </a:p>
          <a:p>
            <a:pPr lvl="1">
              <a:lnSpc>
                <a:spcPct val="120000"/>
              </a:lnSpc>
              <a:spcAft>
                <a:spcPts val="600"/>
              </a:spcAft>
            </a:pPr>
            <a:endParaRPr lang="en-US" dirty="0">
              <a:solidFill>
                <a:schemeClr val="bg1"/>
              </a:solidFill>
            </a:endParaRPr>
          </a:p>
          <a:p>
            <a:pPr marL="0" indent="0">
              <a:lnSpc>
                <a:spcPct val="120000"/>
              </a:lnSpc>
              <a:spcAft>
                <a:spcPts val="600"/>
              </a:spcAft>
              <a:buNone/>
            </a:pPr>
            <a:endParaRPr lang="en-US" dirty="0">
              <a:solidFill>
                <a:schemeClr val="bg1"/>
              </a:solidFill>
            </a:endParaRPr>
          </a:p>
        </p:txBody>
      </p:sp>
      <p:sp>
        <p:nvSpPr>
          <p:cNvPr id="5" name="Title 4"/>
          <p:cNvSpPr>
            <a:spLocks noGrp="1"/>
          </p:cNvSpPr>
          <p:nvPr>
            <p:ph type="title"/>
          </p:nvPr>
        </p:nvSpPr>
        <p:spPr>
          <a:xfrm>
            <a:off x="431800" y="402431"/>
            <a:ext cx="11374718" cy="1325563"/>
          </a:xfrm>
        </p:spPr>
        <p:txBody>
          <a:bodyPr/>
          <a:lstStyle/>
          <a:p>
            <a:r>
              <a:rPr lang="en-US" dirty="0"/>
              <a:t>Regional Support Centers</a:t>
            </a:r>
          </a:p>
        </p:txBody>
      </p:sp>
    </p:spTree>
    <p:extLst>
      <p:ext uri="{BB962C8B-B14F-4D97-AF65-F5344CB8AC3E}">
        <p14:creationId xmlns:p14="http://schemas.microsoft.com/office/powerpoint/2010/main" val="3202683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431800" y="2318949"/>
            <a:ext cx="6380061" cy="3684588"/>
          </a:xfrm>
        </p:spPr>
        <p:txBody>
          <a:bodyPr>
            <a:normAutofit fontScale="85000" lnSpcReduction="10000"/>
          </a:bodyPr>
          <a:lstStyle/>
          <a:p>
            <a:r>
              <a:rPr lang="en-US" b="1" dirty="0"/>
              <a:t>Regions 1 and 9: </a:t>
            </a:r>
            <a:r>
              <a:rPr lang="en-US" dirty="0"/>
              <a:t>Lighthouse Louisiana</a:t>
            </a:r>
          </a:p>
          <a:p>
            <a:r>
              <a:rPr lang="en-US" b="1" dirty="0"/>
              <a:t>Regions 2 and 3: </a:t>
            </a:r>
            <a:r>
              <a:rPr lang="en-US" dirty="0"/>
              <a:t>Deaf Focus</a:t>
            </a:r>
          </a:p>
          <a:p>
            <a:r>
              <a:rPr lang="en-US" b="1" dirty="0"/>
              <a:t>Region 4</a:t>
            </a:r>
            <a:r>
              <a:rPr lang="en-US" dirty="0"/>
              <a:t>: Affiliated Blind of Louisiana</a:t>
            </a:r>
          </a:p>
          <a:p>
            <a:r>
              <a:rPr lang="en-US" b="1" dirty="0"/>
              <a:t>Region 5: </a:t>
            </a:r>
            <a:r>
              <a:rPr lang="en-US" dirty="0"/>
              <a:t>South Louisiana Independent Living Center</a:t>
            </a:r>
          </a:p>
          <a:p>
            <a:r>
              <a:rPr lang="en-US" b="1" dirty="0"/>
              <a:t>Regions 6, 7, 8: </a:t>
            </a:r>
            <a:r>
              <a:rPr lang="en-US" dirty="0"/>
              <a:t>Deaf Action Center Shreveport</a:t>
            </a:r>
          </a:p>
          <a:p>
            <a:endParaRPr lang="en-US" dirty="0"/>
          </a:p>
        </p:txBody>
      </p:sp>
      <p:sp>
        <p:nvSpPr>
          <p:cNvPr id="4" name="Title 3"/>
          <p:cNvSpPr>
            <a:spLocks noGrp="1"/>
          </p:cNvSpPr>
          <p:nvPr>
            <p:ph type="title"/>
          </p:nvPr>
        </p:nvSpPr>
        <p:spPr/>
        <p:txBody>
          <a:bodyPr>
            <a:normAutofit/>
          </a:bodyPr>
          <a:lstStyle/>
          <a:p>
            <a:r>
              <a:rPr lang="en-US" dirty="0"/>
              <a:t>Regional Support Centers</a:t>
            </a:r>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7258714" y="2318949"/>
            <a:ext cx="4295380" cy="4101857"/>
          </a:xfrm>
          <a:prstGeom prst="rect">
            <a:avLst/>
          </a:prstGeom>
        </p:spPr>
      </p:pic>
    </p:spTree>
    <p:extLst>
      <p:ext uri="{BB962C8B-B14F-4D97-AF65-F5344CB8AC3E}">
        <p14:creationId xmlns:p14="http://schemas.microsoft.com/office/powerpoint/2010/main" val="4083557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Communication Access Services </a:t>
            </a:r>
          </a:p>
        </p:txBody>
      </p:sp>
      <p:sp>
        <p:nvSpPr>
          <p:cNvPr id="6" name="Content Placeholder 5"/>
          <p:cNvSpPr>
            <a:spLocks noGrp="1"/>
          </p:cNvSpPr>
          <p:nvPr>
            <p:ph sz="quarter" idx="13"/>
          </p:nvPr>
        </p:nvSpPr>
        <p:spPr>
          <a:prstGeom prst="rect">
            <a:avLst/>
          </a:prstGeom>
        </p:spPr>
        <p:txBody>
          <a:bodyPr>
            <a:noAutofit/>
          </a:bodyPr>
          <a:lstStyle/>
          <a:p>
            <a:pPr marL="0" indent="0">
              <a:buNone/>
            </a:pPr>
            <a:r>
              <a:rPr lang="en-US" sz="2400" dirty="0">
                <a:solidFill>
                  <a:schemeClr val="bg1"/>
                </a:solidFill>
              </a:rPr>
              <a:t>Beginning July 2026, communication access service providers will provide:</a:t>
            </a:r>
          </a:p>
          <a:p>
            <a:r>
              <a:rPr lang="en-US" sz="2400" dirty="0">
                <a:solidFill>
                  <a:schemeClr val="bg1"/>
                </a:solidFill>
              </a:rPr>
              <a:t>Sign language interpreting or communication access real-time captioning</a:t>
            </a:r>
          </a:p>
          <a:p>
            <a:r>
              <a:rPr lang="en-US" sz="2400" dirty="0">
                <a:solidFill>
                  <a:schemeClr val="bg1"/>
                </a:solidFill>
              </a:rPr>
              <a:t>Driver’s education access</a:t>
            </a:r>
          </a:p>
          <a:p>
            <a:r>
              <a:rPr lang="en-US" sz="2400" dirty="0">
                <a:solidFill>
                  <a:schemeClr val="bg1"/>
                </a:solidFill>
              </a:rPr>
              <a:t>Training and education for community and service providers</a:t>
            </a:r>
          </a:p>
          <a:p>
            <a:r>
              <a:rPr lang="en-US" sz="2400" dirty="0">
                <a:solidFill>
                  <a:schemeClr val="bg1"/>
                </a:solidFill>
              </a:rPr>
              <a:t>Support (information, training, resources)</a:t>
            </a:r>
          </a:p>
          <a:p>
            <a:r>
              <a:rPr lang="en-US" sz="2400" dirty="0">
                <a:solidFill>
                  <a:schemeClr val="bg1"/>
                </a:solidFill>
              </a:rPr>
              <a:t>Advocacy (guidance, best practices, ADA)</a:t>
            </a:r>
          </a:p>
          <a:p>
            <a:r>
              <a:rPr lang="en-US" sz="2400" dirty="0">
                <a:solidFill>
                  <a:schemeClr val="bg1"/>
                </a:solidFill>
              </a:rPr>
              <a:t>Referral (other state programs or local resources)</a:t>
            </a:r>
          </a:p>
        </p:txBody>
      </p:sp>
    </p:spTree>
    <p:extLst>
      <p:ext uri="{BB962C8B-B14F-4D97-AF65-F5344CB8AC3E}">
        <p14:creationId xmlns:p14="http://schemas.microsoft.com/office/powerpoint/2010/main" val="2843793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431800" y="2318949"/>
            <a:ext cx="6153935" cy="3684588"/>
          </a:xfrm>
        </p:spPr>
        <p:txBody>
          <a:bodyPr>
            <a:normAutofit/>
          </a:bodyPr>
          <a:lstStyle/>
          <a:p>
            <a:r>
              <a:rPr lang="en-US" b="1" dirty="0"/>
              <a:t>Regions 1, 2, 3, 4, 5, and 9: </a:t>
            </a:r>
            <a:r>
              <a:rPr lang="en-US" dirty="0"/>
              <a:t>Deaf Focus</a:t>
            </a:r>
          </a:p>
          <a:p>
            <a:r>
              <a:rPr lang="en-US" b="1" dirty="0"/>
              <a:t>Regions 6, 7, and 8: </a:t>
            </a:r>
            <a:r>
              <a:rPr lang="en-US" dirty="0"/>
              <a:t>Deaf Action Center Shreveport</a:t>
            </a:r>
          </a:p>
          <a:p>
            <a:endParaRPr lang="en-US" dirty="0"/>
          </a:p>
        </p:txBody>
      </p:sp>
      <p:sp>
        <p:nvSpPr>
          <p:cNvPr id="4" name="Title 3"/>
          <p:cNvSpPr>
            <a:spLocks noGrp="1"/>
          </p:cNvSpPr>
          <p:nvPr>
            <p:ph type="title"/>
          </p:nvPr>
        </p:nvSpPr>
        <p:spPr/>
        <p:txBody>
          <a:bodyPr/>
          <a:lstStyle/>
          <a:p>
            <a:r>
              <a:rPr lang="en-US" dirty="0"/>
              <a:t>Communication Access Services</a:t>
            </a:r>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6794501" y="2319338"/>
            <a:ext cx="4155680" cy="3968451"/>
          </a:xfrm>
          <a:prstGeom prst="rect">
            <a:avLst/>
          </a:prstGeom>
        </p:spPr>
      </p:pic>
    </p:spTree>
    <p:extLst>
      <p:ext uri="{BB962C8B-B14F-4D97-AF65-F5344CB8AC3E}">
        <p14:creationId xmlns:p14="http://schemas.microsoft.com/office/powerpoint/2010/main" val="1530273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4294967295"/>
          </p:nvPr>
        </p:nvSpPr>
        <p:spPr>
          <a:xfrm>
            <a:off x="431800" y="2247378"/>
            <a:ext cx="11374718" cy="3743513"/>
          </a:xfrm>
          <a:prstGeom prst="rect">
            <a:avLst/>
          </a:prstGeom>
        </p:spPr>
        <p:txBody>
          <a:bodyPr/>
          <a:lstStyle/>
          <a:p>
            <a:pPr>
              <a:lnSpc>
                <a:spcPct val="120000"/>
              </a:lnSpc>
              <a:spcBef>
                <a:spcPts val="0"/>
              </a:spcBef>
              <a:spcAft>
                <a:spcPts val="600"/>
              </a:spcAft>
            </a:pPr>
            <a:r>
              <a:rPr lang="en-US" sz="2400" dirty="0">
                <a:solidFill>
                  <a:schemeClr val="bg1"/>
                </a:solidFill>
              </a:rPr>
              <a:t>The Statewide Interpreter Mentorship Program will be moved from the Louisiana Commission for the Deaf program office to the Louisiana Association of the Deaf dba Deaf Focus</a:t>
            </a:r>
          </a:p>
          <a:p>
            <a:pPr>
              <a:lnSpc>
                <a:spcPct val="120000"/>
              </a:lnSpc>
              <a:spcBef>
                <a:spcPts val="0"/>
              </a:spcBef>
              <a:spcAft>
                <a:spcPts val="600"/>
              </a:spcAft>
            </a:pPr>
            <a:r>
              <a:rPr lang="en-US" sz="2400" dirty="0">
                <a:solidFill>
                  <a:schemeClr val="bg1"/>
                </a:solidFill>
              </a:rPr>
              <a:t>Deaf Focus will be responsible for implementing Louisiana Commission for the </a:t>
            </a:r>
            <a:r>
              <a:rPr lang="en-US" sz="2400" dirty="0" err="1">
                <a:solidFill>
                  <a:schemeClr val="bg1"/>
                </a:solidFill>
              </a:rPr>
              <a:t>Deaf’s</a:t>
            </a:r>
            <a:r>
              <a:rPr lang="en-US" sz="2400" dirty="0">
                <a:solidFill>
                  <a:schemeClr val="bg1"/>
                </a:solidFill>
              </a:rPr>
              <a:t> statewide mentorship program to support interpreter workforce development</a:t>
            </a:r>
          </a:p>
          <a:p>
            <a:pPr>
              <a:lnSpc>
                <a:spcPct val="120000"/>
              </a:lnSpc>
              <a:spcBef>
                <a:spcPts val="0"/>
              </a:spcBef>
              <a:spcAft>
                <a:spcPts val="600"/>
              </a:spcAft>
            </a:pPr>
            <a:r>
              <a:rPr lang="en-US" sz="2400" dirty="0">
                <a:solidFill>
                  <a:schemeClr val="bg1"/>
                </a:solidFill>
              </a:rPr>
              <a:t>Program will move to Deaf Focus beginning December 2026</a:t>
            </a:r>
          </a:p>
          <a:p>
            <a:pPr>
              <a:lnSpc>
                <a:spcPct val="120000"/>
              </a:lnSpc>
              <a:spcBef>
                <a:spcPts val="0"/>
              </a:spcBef>
              <a:spcAft>
                <a:spcPts val="600"/>
              </a:spcAft>
            </a:pPr>
            <a:r>
              <a:rPr lang="en-US" sz="2400" dirty="0">
                <a:solidFill>
                  <a:schemeClr val="bg1"/>
                </a:solidFill>
              </a:rPr>
              <a:t>The Commission will continue to provide some mentoring services from July through November</a:t>
            </a:r>
          </a:p>
        </p:txBody>
      </p:sp>
      <p:sp>
        <p:nvSpPr>
          <p:cNvPr id="5" name="Title 4"/>
          <p:cNvSpPr>
            <a:spLocks noGrp="1"/>
          </p:cNvSpPr>
          <p:nvPr>
            <p:ph type="title"/>
          </p:nvPr>
        </p:nvSpPr>
        <p:spPr>
          <a:xfrm>
            <a:off x="431800" y="402431"/>
            <a:ext cx="11374718" cy="1325563"/>
          </a:xfrm>
        </p:spPr>
        <p:txBody>
          <a:bodyPr/>
          <a:lstStyle/>
          <a:p>
            <a:r>
              <a:rPr lang="en-US" dirty="0"/>
              <a:t>Interpreter Mentorship Program Changes</a:t>
            </a:r>
          </a:p>
        </p:txBody>
      </p:sp>
    </p:spTree>
    <p:extLst>
      <p:ext uri="{BB962C8B-B14F-4D97-AF65-F5344CB8AC3E}">
        <p14:creationId xmlns:p14="http://schemas.microsoft.com/office/powerpoint/2010/main" val="477176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Support Service Provider Program Contract</a:t>
            </a:r>
          </a:p>
        </p:txBody>
      </p:sp>
      <p:sp>
        <p:nvSpPr>
          <p:cNvPr id="6" name="Content Placeholder 5"/>
          <p:cNvSpPr>
            <a:spLocks noGrp="1"/>
          </p:cNvSpPr>
          <p:nvPr>
            <p:ph sz="quarter" idx="13"/>
          </p:nvPr>
        </p:nvSpPr>
        <p:spPr>
          <a:prstGeom prst="rect">
            <a:avLst/>
          </a:prstGeom>
        </p:spPr>
        <p:txBody>
          <a:bodyPr/>
          <a:lstStyle/>
          <a:p>
            <a:r>
              <a:rPr lang="en-US" dirty="0">
                <a:solidFill>
                  <a:schemeClr val="bg1"/>
                </a:solidFill>
              </a:rPr>
              <a:t>The support service provider program contract was awarded to Affiliated Blind of Louisiana Training Center through a request for proposal process</a:t>
            </a:r>
          </a:p>
          <a:p>
            <a:r>
              <a:rPr lang="en-US" dirty="0">
                <a:solidFill>
                  <a:schemeClr val="bg1"/>
                </a:solidFill>
              </a:rPr>
              <a:t>The support service provider program will continue as previously administered by Affiliated Blind of Louisiana </a:t>
            </a:r>
          </a:p>
          <a:p>
            <a:r>
              <a:rPr lang="en-US" dirty="0">
                <a:solidFill>
                  <a:schemeClr val="bg1"/>
                </a:solidFill>
              </a:rPr>
              <a:t>Funding for the Affiliated Blind of Louisiana program remains the same as the last several years</a:t>
            </a:r>
          </a:p>
          <a:p>
            <a:pPr marL="0" indent="0">
              <a:buNone/>
            </a:pPr>
            <a:endParaRPr lang="en-US" dirty="0">
              <a:solidFill>
                <a:schemeClr val="bg1"/>
              </a:solidFill>
            </a:endParaRPr>
          </a:p>
        </p:txBody>
      </p:sp>
    </p:spTree>
    <p:extLst>
      <p:ext uri="{BB962C8B-B14F-4D97-AF65-F5344CB8AC3E}">
        <p14:creationId xmlns:p14="http://schemas.microsoft.com/office/powerpoint/2010/main" val="40698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Support Service Provider Program Contract</a:t>
            </a:r>
          </a:p>
        </p:txBody>
      </p:sp>
      <p:sp>
        <p:nvSpPr>
          <p:cNvPr id="6" name="Content Placeholder 5"/>
          <p:cNvSpPr>
            <a:spLocks noGrp="1"/>
          </p:cNvSpPr>
          <p:nvPr>
            <p:ph sz="quarter" idx="13"/>
          </p:nvPr>
        </p:nvSpPr>
        <p:spPr>
          <a:prstGeom prst="rect">
            <a:avLst/>
          </a:prstGeom>
        </p:spPr>
        <p:txBody>
          <a:bodyPr>
            <a:normAutofit/>
          </a:bodyPr>
          <a:lstStyle/>
          <a:p>
            <a:r>
              <a:rPr lang="en-US" sz="2400" dirty="0">
                <a:solidFill>
                  <a:schemeClr val="bg1"/>
                </a:solidFill>
              </a:rPr>
              <a:t>Louisiana Commission for the Deaf is working closely with Affiliated Blind of Louisiana and third party consultants to review current policies, procedures, and opportunities</a:t>
            </a:r>
          </a:p>
          <a:p>
            <a:r>
              <a:rPr lang="en-US" sz="2400" dirty="0">
                <a:solidFill>
                  <a:schemeClr val="bg1"/>
                </a:solidFill>
              </a:rPr>
              <a:t>Louisiana Commission for the Deaf and Affiliated Blind of Louisiana held a policy review on May 15, including a Q&amp;A with the DeafBlind community</a:t>
            </a:r>
          </a:p>
          <a:p>
            <a:r>
              <a:rPr lang="en-US" sz="2400" dirty="0">
                <a:solidFill>
                  <a:schemeClr val="bg1"/>
                </a:solidFill>
              </a:rPr>
              <a:t>Interviews were conducted privately with DeafBlind clients through third party consultants – a report with recommendations will be provided in June 2026</a:t>
            </a:r>
          </a:p>
          <a:p>
            <a:pPr marL="0" indent="0">
              <a:buNone/>
            </a:pPr>
            <a:endParaRPr lang="en-US" sz="2400" dirty="0">
              <a:solidFill>
                <a:schemeClr val="bg1"/>
              </a:solidFill>
            </a:endParaRPr>
          </a:p>
        </p:txBody>
      </p:sp>
    </p:spTree>
    <p:extLst>
      <p:ext uri="{BB962C8B-B14F-4D97-AF65-F5344CB8AC3E}">
        <p14:creationId xmlns:p14="http://schemas.microsoft.com/office/powerpoint/2010/main" val="3920520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89458" y="637504"/>
            <a:ext cx="3252621" cy="2965465"/>
          </a:xfrm>
        </p:spPr>
        <p:txBody>
          <a:bodyPr>
            <a:noAutofit/>
          </a:bodyPr>
          <a:lstStyle/>
          <a:p>
            <a:r>
              <a:rPr lang="en-US" sz="5000" dirty="0"/>
              <a:t>Financial Assistance </a:t>
            </a:r>
            <a:br>
              <a:rPr lang="en-US" sz="5000" dirty="0"/>
            </a:br>
            <a:r>
              <a:rPr lang="en-US" sz="5000" dirty="0"/>
              <a:t>Program Proposal</a:t>
            </a:r>
          </a:p>
        </p:txBody>
      </p:sp>
      <p:sp>
        <p:nvSpPr>
          <p:cNvPr id="5" name="Title 3">
            <a:extLst>
              <a:ext uri="{FF2B5EF4-FFF2-40B4-BE49-F238E27FC236}">
                <a16:creationId xmlns:a16="http://schemas.microsoft.com/office/drawing/2014/main" id="{31B49B26-D6B4-FDC3-31D8-D4AB173EE80F}"/>
              </a:ext>
            </a:extLst>
          </p:cNvPr>
          <p:cNvSpPr txBox="1">
            <a:spLocks/>
          </p:cNvSpPr>
          <p:nvPr/>
        </p:nvSpPr>
        <p:spPr>
          <a:xfrm>
            <a:off x="1789458" y="4382322"/>
            <a:ext cx="2064520" cy="510921"/>
          </a:xfrm>
          <a:prstGeom prst="rect">
            <a:avLst/>
          </a:prstGeom>
        </p:spPr>
        <p:txBody>
          <a:bodyPr vert="horz" lIns="91440" tIns="45720" rIns="91440" bIns="45720" rtlCol="0" anchor="b">
            <a:normAutofit fontScale="45000" lnSpcReduction="20000"/>
          </a:bodyPr>
          <a:lstStyle>
            <a:lvl1pPr algn="ctr" defTabSz="914400" rtl="0" eaLnBrk="1" latinLnBrk="0" hangingPunct="1">
              <a:lnSpc>
                <a:spcPct val="90000"/>
              </a:lnSpc>
              <a:spcBef>
                <a:spcPct val="0"/>
              </a:spcBef>
              <a:buNone/>
              <a:defRPr sz="4000" b="1" kern="1200">
                <a:solidFill>
                  <a:schemeClr val="bg1"/>
                </a:solidFill>
                <a:latin typeface="+mn-lt"/>
                <a:ea typeface="+mj-ea"/>
                <a:cs typeface="+mj-cs"/>
              </a:defRPr>
            </a:lvl1pPr>
          </a:lstStyle>
          <a:p>
            <a:pPr algn="l"/>
            <a:r>
              <a:rPr lang="en-US" b="0" dirty="0"/>
              <a:t>Jazmyne Lemar</a:t>
            </a:r>
          </a:p>
          <a:p>
            <a:pPr algn="l"/>
            <a:r>
              <a:rPr lang="en-US" b="0" dirty="0"/>
              <a:t>May 29, 2026</a:t>
            </a:r>
          </a:p>
        </p:txBody>
      </p:sp>
    </p:spTree>
    <p:extLst>
      <p:ext uri="{BB962C8B-B14F-4D97-AF65-F5344CB8AC3E}">
        <p14:creationId xmlns:p14="http://schemas.microsoft.com/office/powerpoint/2010/main" val="2252908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Financial Assistance Program Purpose  </a:t>
            </a:r>
          </a:p>
        </p:txBody>
      </p:sp>
      <p:sp>
        <p:nvSpPr>
          <p:cNvPr id="6" name="Content Placeholder 5"/>
          <p:cNvSpPr>
            <a:spLocks noGrp="1"/>
          </p:cNvSpPr>
          <p:nvPr>
            <p:ph sz="quarter" idx="13"/>
          </p:nvPr>
        </p:nvSpPr>
        <p:spPr>
          <a:prstGeom prst="rect">
            <a:avLst/>
          </a:prstGeom>
        </p:spPr>
        <p:txBody>
          <a:bodyPr>
            <a:normAutofit fontScale="92500" lnSpcReduction="10000"/>
          </a:bodyPr>
          <a:lstStyle/>
          <a:p>
            <a:r>
              <a:rPr lang="en-US" dirty="0">
                <a:solidFill>
                  <a:schemeClr val="bg1"/>
                </a:solidFill>
              </a:rPr>
              <a:t>Improve recruitment and retention of interpreters across the state</a:t>
            </a:r>
          </a:p>
          <a:p>
            <a:r>
              <a:rPr lang="en-US" dirty="0">
                <a:solidFill>
                  <a:schemeClr val="bg1"/>
                </a:solidFill>
              </a:rPr>
              <a:t>Reduce costs to help interpreters meet the state’s minimum qualifications </a:t>
            </a:r>
          </a:p>
          <a:p>
            <a:r>
              <a:rPr lang="en-US" dirty="0">
                <a:solidFill>
                  <a:schemeClr val="bg1"/>
                </a:solidFill>
              </a:rPr>
              <a:t>Expand access to certification and testing opportunities for the interpreting workforce </a:t>
            </a:r>
          </a:p>
          <a:p>
            <a:r>
              <a:rPr lang="en-US" dirty="0">
                <a:solidFill>
                  <a:schemeClr val="bg1"/>
                </a:solidFill>
              </a:rPr>
              <a:t>Support interpreter training and higher education opportunities </a:t>
            </a:r>
          </a:p>
          <a:p>
            <a:r>
              <a:rPr lang="en-US" dirty="0">
                <a:solidFill>
                  <a:schemeClr val="bg1"/>
                </a:solidFill>
              </a:rPr>
              <a:t>Promote communication access for d/Deaf, </a:t>
            </a:r>
            <a:r>
              <a:rPr lang="en-US" dirty="0" err="1">
                <a:solidFill>
                  <a:schemeClr val="bg1"/>
                </a:solidFill>
              </a:rPr>
              <a:t>DeafBlind</a:t>
            </a:r>
            <a:r>
              <a:rPr lang="en-US" dirty="0">
                <a:solidFill>
                  <a:schemeClr val="bg1"/>
                </a:solidFill>
              </a:rPr>
              <a:t>, and hard of hearing individuals across Louisiana </a:t>
            </a:r>
          </a:p>
          <a:p>
            <a:pPr marL="0" indent="0">
              <a:buNone/>
            </a:pPr>
            <a:endParaRPr lang="en-US" dirty="0">
              <a:solidFill>
                <a:schemeClr val="bg1"/>
              </a:solidFill>
            </a:endParaRPr>
          </a:p>
        </p:txBody>
      </p:sp>
    </p:spTree>
    <p:extLst>
      <p:ext uri="{BB962C8B-B14F-4D97-AF65-F5344CB8AC3E}">
        <p14:creationId xmlns:p14="http://schemas.microsoft.com/office/powerpoint/2010/main" val="1847287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D44A3-C9E0-41CB-FD10-86CA63660F1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A21087-D358-9529-55C1-C4A533874EC1}"/>
              </a:ext>
            </a:extLst>
          </p:cNvPr>
          <p:cNvSpPr>
            <a:spLocks noGrp="1"/>
          </p:cNvSpPr>
          <p:nvPr>
            <p:ph type="title"/>
          </p:nvPr>
        </p:nvSpPr>
        <p:spPr/>
        <p:txBody>
          <a:bodyPr/>
          <a:lstStyle/>
          <a:p>
            <a:r>
              <a:rPr lang="en-US" dirty="0">
                <a:solidFill>
                  <a:schemeClr val="bg1"/>
                </a:solidFill>
              </a:rPr>
              <a:t>Financial Assistance Goal </a:t>
            </a:r>
          </a:p>
        </p:txBody>
      </p:sp>
      <p:sp>
        <p:nvSpPr>
          <p:cNvPr id="6" name="Content Placeholder 5">
            <a:extLst>
              <a:ext uri="{FF2B5EF4-FFF2-40B4-BE49-F238E27FC236}">
                <a16:creationId xmlns:a16="http://schemas.microsoft.com/office/drawing/2014/main" id="{74CB839A-5AE7-C37D-4D71-91FE9F02AFC2}"/>
              </a:ext>
            </a:extLst>
          </p:cNvPr>
          <p:cNvSpPr>
            <a:spLocks noGrp="1"/>
          </p:cNvSpPr>
          <p:nvPr>
            <p:ph sz="quarter" idx="13"/>
          </p:nvPr>
        </p:nvSpPr>
        <p:spPr>
          <a:prstGeom prst="rect">
            <a:avLst/>
          </a:prstGeom>
        </p:spPr>
        <p:txBody>
          <a:bodyPr/>
          <a:lstStyle/>
          <a:p>
            <a:r>
              <a:rPr lang="en-US" dirty="0">
                <a:solidFill>
                  <a:schemeClr val="bg1"/>
                </a:solidFill>
              </a:rPr>
              <a:t>Help grow the number of sign language interpreters in Louisiana</a:t>
            </a:r>
          </a:p>
          <a:p>
            <a:r>
              <a:rPr lang="en-US" dirty="0">
                <a:solidFill>
                  <a:schemeClr val="bg1"/>
                </a:solidFill>
              </a:rPr>
              <a:t>Support interpreters in their professional development and those pursuing higher education opportunities</a:t>
            </a:r>
          </a:p>
          <a:p>
            <a:r>
              <a:rPr lang="en-US" dirty="0">
                <a:solidFill>
                  <a:schemeClr val="bg1"/>
                </a:solidFill>
              </a:rPr>
              <a:t>Help interpreters meet the state’s minimum qualification requirements for registration</a:t>
            </a:r>
          </a:p>
          <a:p>
            <a:r>
              <a:rPr lang="en-US" dirty="0">
                <a:solidFill>
                  <a:schemeClr val="bg1"/>
                </a:solidFill>
              </a:rPr>
              <a:t>Build a sustainable, qualified interpreting workforce throughout Louisiana</a:t>
            </a:r>
          </a:p>
          <a:p>
            <a:pPr marL="0" indent="0">
              <a:buNone/>
            </a:pPr>
            <a:endParaRPr lang="en-US" dirty="0">
              <a:solidFill>
                <a:schemeClr val="bg1"/>
              </a:solidFill>
            </a:endParaRPr>
          </a:p>
          <a:p>
            <a:endParaRPr lang="en-US" dirty="0">
              <a:solidFill>
                <a:schemeClr val="bg1"/>
              </a:solidFill>
            </a:endParaRPr>
          </a:p>
          <a:p>
            <a:pPr algn="ctr"/>
            <a:endParaRPr lang="en-US" dirty="0">
              <a:solidFill>
                <a:schemeClr val="bg1"/>
              </a:solidFill>
            </a:endParaRPr>
          </a:p>
          <a:p>
            <a:pPr algn="ctr"/>
            <a:endParaRPr lang="en-US" dirty="0">
              <a:solidFill>
                <a:schemeClr val="bg1"/>
              </a:solidFill>
            </a:endParaRPr>
          </a:p>
        </p:txBody>
      </p:sp>
    </p:spTree>
    <p:extLst>
      <p:ext uri="{BB962C8B-B14F-4D97-AF65-F5344CB8AC3E}">
        <p14:creationId xmlns:p14="http://schemas.microsoft.com/office/powerpoint/2010/main" val="692030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31800" y="402431"/>
            <a:ext cx="11338560" cy="1325563"/>
          </a:xfrm>
        </p:spPr>
        <p:txBody>
          <a:bodyPr/>
          <a:lstStyle/>
          <a:p>
            <a:r>
              <a:rPr lang="en-US" dirty="0"/>
              <a:t>Why is This Being Proposed? </a:t>
            </a:r>
          </a:p>
        </p:txBody>
      </p:sp>
      <p:sp>
        <p:nvSpPr>
          <p:cNvPr id="7" name="Content Placeholder 6"/>
          <p:cNvSpPr>
            <a:spLocks noGrp="1"/>
          </p:cNvSpPr>
          <p:nvPr>
            <p:ph sz="quarter" idx="13"/>
          </p:nvPr>
        </p:nvSpPr>
        <p:spPr/>
        <p:txBody>
          <a:bodyPr/>
          <a:lstStyle/>
          <a:p>
            <a:r>
              <a:rPr lang="en-US" dirty="0"/>
              <a:t>Interpreters often face financial barriers related to certification, testing, and higher education </a:t>
            </a:r>
          </a:p>
          <a:p>
            <a:r>
              <a:rPr lang="en-US" dirty="0"/>
              <a:t>While some school districts may provide some financial assistance for testing and higher education, Louisiana Commission for the Deaf looks to provide additional funding as needed </a:t>
            </a:r>
          </a:p>
          <a:p>
            <a:r>
              <a:rPr lang="en-US" dirty="0"/>
              <a:t>Legal mandate to promote statewide accessibility and service quality </a:t>
            </a:r>
          </a:p>
        </p:txBody>
      </p:sp>
    </p:spTree>
    <p:extLst>
      <p:ext uri="{BB962C8B-B14F-4D97-AF65-F5344CB8AC3E}">
        <p14:creationId xmlns:p14="http://schemas.microsoft.com/office/powerpoint/2010/main" val="32018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Could Qualify?</a:t>
            </a:r>
          </a:p>
        </p:txBody>
      </p:sp>
      <p:sp>
        <p:nvSpPr>
          <p:cNvPr id="3" name="Content Placeholder 2"/>
          <p:cNvSpPr>
            <a:spLocks noGrp="1"/>
          </p:cNvSpPr>
          <p:nvPr>
            <p:ph sz="quarter" idx="13"/>
          </p:nvPr>
        </p:nvSpPr>
        <p:spPr/>
        <p:txBody>
          <a:bodyPr/>
          <a:lstStyle/>
          <a:p>
            <a:pPr marL="0" indent="0">
              <a:buNone/>
            </a:pPr>
            <a:r>
              <a:rPr lang="en-US" dirty="0"/>
              <a:t>Criteria to be established. Eligibility may include:</a:t>
            </a:r>
          </a:p>
          <a:p>
            <a:r>
              <a:rPr lang="en-US" dirty="0"/>
              <a:t>Interpreters without any verifiable credentialing or higher education</a:t>
            </a:r>
          </a:p>
          <a:p>
            <a:r>
              <a:rPr lang="en-US" dirty="0"/>
              <a:t>Interpreters within a specific financial threshold</a:t>
            </a:r>
          </a:p>
          <a:p>
            <a:r>
              <a:rPr lang="en-US" dirty="0"/>
              <a:t>Interpreters with limited access to resources, i.e. rural communities</a:t>
            </a:r>
          </a:p>
          <a:p>
            <a:endParaRPr lang="en-US" dirty="0"/>
          </a:p>
        </p:txBody>
      </p:sp>
    </p:spTree>
    <p:extLst>
      <p:ext uri="{BB962C8B-B14F-4D97-AF65-F5344CB8AC3E}">
        <p14:creationId xmlns:p14="http://schemas.microsoft.com/office/powerpoint/2010/main" val="3274328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Types of Financial Assistance </a:t>
            </a:r>
          </a:p>
        </p:txBody>
      </p:sp>
      <p:sp>
        <p:nvSpPr>
          <p:cNvPr id="5" name="Content Placeholder 4"/>
          <p:cNvSpPr>
            <a:spLocks noGrp="1"/>
          </p:cNvSpPr>
          <p:nvPr>
            <p:ph sz="quarter" idx="13"/>
          </p:nvPr>
        </p:nvSpPr>
        <p:spPr>
          <a:xfrm>
            <a:off x="431801" y="2270530"/>
            <a:ext cx="11468278" cy="3684588"/>
          </a:xfrm>
          <a:prstGeom prst="rect">
            <a:avLst/>
          </a:prstGeom>
        </p:spPr>
        <p:txBody>
          <a:bodyPr>
            <a:noAutofit/>
          </a:bodyPr>
          <a:lstStyle/>
          <a:p>
            <a:r>
              <a:rPr lang="en-US" sz="2000" dirty="0">
                <a:solidFill>
                  <a:schemeClr val="bg1"/>
                </a:solidFill>
              </a:rPr>
              <a:t>Testing Exams </a:t>
            </a:r>
          </a:p>
          <a:p>
            <a:pPr lvl="1"/>
            <a:r>
              <a:rPr lang="en-US" sz="2000" dirty="0">
                <a:solidFill>
                  <a:schemeClr val="bg1"/>
                </a:solidFill>
              </a:rPr>
              <a:t>Center for Assessment of Sign Language Interpretation Exams </a:t>
            </a:r>
          </a:p>
          <a:p>
            <a:pPr lvl="1"/>
            <a:r>
              <a:rPr lang="en-US" sz="2000" dirty="0">
                <a:solidFill>
                  <a:schemeClr val="bg1"/>
                </a:solidFill>
              </a:rPr>
              <a:t>Board for Evaluation of Interpreters Exams </a:t>
            </a:r>
          </a:p>
          <a:p>
            <a:pPr lvl="1"/>
            <a:r>
              <a:rPr lang="en-US" sz="2000" dirty="0">
                <a:solidFill>
                  <a:schemeClr val="bg1"/>
                </a:solidFill>
              </a:rPr>
              <a:t>Educational Interpreter Performance Assessments </a:t>
            </a:r>
          </a:p>
          <a:p>
            <a:pPr lvl="1"/>
            <a:r>
              <a:rPr lang="en-US" sz="2000" dirty="0">
                <a:solidFill>
                  <a:schemeClr val="bg1"/>
                </a:solidFill>
              </a:rPr>
              <a:t>Sign Language Proficiency Interviews </a:t>
            </a:r>
          </a:p>
          <a:p>
            <a:r>
              <a:rPr lang="en-US" sz="2000" dirty="0">
                <a:solidFill>
                  <a:schemeClr val="bg1"/>
                </a:solidFill>
              </a:rPr>
              <a:t>College tuition </a:t>
            </a:r>
            <a:r>
              <a:rPr lang="en-US" sz="2000" dirty="0"/>
              <a:t>r</a:t>
            </a:r>
            <a:r>
              <a:rPr lang="en-US" sz="2000" dirty="0">
                <a:solidFill>
                  <a:schemeClr val="bg1"/>
                </a:solidFill>
              </a:rPr>
              <a:t>eimbursement</a:t>
            </a:r>
          </a:p>
          <a:p>
            <a:r>
              <a:rPr lang="en-US" sz="2000" dirty="0">
                <a:solidFill>
                  <a:schemeClr val="bg1"/>
                </a:solidFill>
              </a:rPr>
              <a:t>Certified Deaf Interpreter Training (40-hour training)</a:t>
            </a:r>
            <a:endParaRPr lang="en-US" sz="2000" dirty="0"/>
          </a:p>
          <a:p>
            <a:pPr marL="0" indent="0">
              <a:buNone/>
            </a:pPr>
            <a:r>
              <a:rPr lang="en-US" sz="2000" dirty="0"/>
              <a:t>Note: Louisiana Commission for the Deaf will continue supporting participants regardless of exam outcomes </a:t>
            </a:r>
          </a:p>
        </p:txBody>
      </p:sp>
    </p:spTree>
    <p:extLst>
      <p:ext uri="{BB962C8B-B14F-4D97-AF65-F5344CB8AC3E}">
        <p14:creationId xmlns:p14="http://schemas.microsoft.com/office/powerpoint/2010/main" val="2508974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B5899-DC21-E6D5-556F-3022969C91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2A39F9-040E-2435-E0E4-60B729968B28}"/>
              </a:ext>
            </a:extLst>
          </p:cNvPr>
          <p:cNvSpPr>
            <a:spLocks noGrp="1"/>
          </p:cNvSpPr>
          <p:nvPr>
            <p:ph type="title"/>
          </p:nvPr>
        </p:nvSpPr>
        <p:spPr/>
        <p:txBody>
          <a:bodyPr>
            <a:normAutofit/>
          </a:bodyPr>
          <a:lstStyle/>
          <a:p>
            <a:r>
              <a:rPr lang="en-US" dirty="0"/>
              <a:t>Implementation Plan </a:t>
            </a:r>
          </a:p>
        </p:txBody>
      </p:sp>
      <p:sp>
        <p:nvSpPr>
          <p:cNvPr id="2" name="Content Placeholder 1"/>
          <p:cNvSpPr>
            <a:spLocks noGrp="1"/>
          </p:cNvSpPr>
          <p:nvPr>
            <p:ph sz="quarter" idx="13"/>
          </p:nvPr>
        </p:nvSpPr>
        <p:spPr/>
        <p:txBody>
          <a:bodyPr/>
          <a:lstStyle/>
          <a:p>
            <a:pPr marL="0" indent="0">
              <a:buNone/>
            </a:pPr>
            <a:r>
              <a:rPr lang="en-US" b="1" dirty="0"/>
              <a:t>Phase One – Initial Request</a:t>
            </a:r>
          </a:p>
          <a:p>
            <a:r>
              <a:rPr lang="en-US" dirty="0"/>
              <a:t>Secure funding concept </a:t>
            </a:r>
          </a:p>
          <a:p>
            <a:pPr marL="0" indent="0">
              <a:buNone/>
            </a:pPr>
            <a:r>
              <a:rPr lang="en-US" b="1" dirty="0"/>
              <a:t>Phase Two – Research and Identification  </a:t>
            </a:r>
          </a:p>
          <a:p>
            <a:r>
              <a:rPr lang="en-US" dirty="0"/>
              <a:t>Gather constituent feedback and board input </a:t>
            </a:r>
          </a:p>
          <a:p>
            <a:r>
              <a:rPr lang="en-US" dirty="0"/>
              <a:t>Determine best practices </a:t>
            </a:r>
          </a:p>
          <a:p>
            <a:r>
              <a:rPr lang="en-US" dirty="0"/>
              <a:t>Create a budget </a:t>
            </a:r>
          </a:p>
        </p:txBody>
      </p:sp>
    </p:spTree>
    <p:extLst>
      <p:ext uri="{BB962C8B-B14F-4D97-AF65-F5344CB8AC3E}">
        <p14:creationId xmlns:p14="http://schemas.microsoft.com/office/powerpoint/2010/main" val="581716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B5899-DC21-E6D5-556F-3022969C91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2A39F9-040E-2435-E0E4-60B729968B28}"/>
              </a:ext>
            </a:extLst>
          </p:cNvPr>
          <p:cNvSpPr>
            <a:spLocks noGrp="1"/>
          </p:cNvSpPr>
          <p:nvPr>
            <p:ph type="title"/>
          </p:nvPr>
        </p:nvSpPr>
        <p:spPr/>
        <p:txBody>
          <a:bodyPr>
            <a:normAutofit/>
          </a:bodyPr>
          <a:lstStyle/>
          <a:p>
            <a:r>
              <a:rPr lang="en-US" dirty="0"/>
              <a:t>Implementation Plan </a:t>
            </a:r>
          </a:p>
        </p:txBody>
      </p:sp>
      <p:sp>
        <p:nvSpPr>
          <p:cNvPr id="2" name="Content Placeholder 1"/>
          <p:cNvSpPr>
            <a:spLocks noGrp="1"/>
          </p:cNvSpPr>
          <p:nvPr>
            <p:ph sz="quarter" idx="13"/>
          </p:nvPr>
        </p:nvSpPr>
        <p:spPr/>
        <p:txBody>
          <a:bodyPr/>
          <a:lstStyle/>
          <a:p>
            <a:pPr marL="0" indent="0">
              <a:buNone/>
            </a:pPr>
            <a:r>
              <a:rPr lang="en-US" b="1" dirty="0"/>
              <a:t>Phase Three – Development </a:t>
            </a:r>
          </a:p>
          <a:p>
            <a:r>
              <a:rPr lang="en-US" dirty="0"/>
              <a:t>Establish criteria </a:t>
            </a:r>
          </a:p>
          <a:p>
            <a:r>
              <a:rPr lang="en-US" dirty="0"/>
              <a:t>Define application process </a:t>
            </a:r>
          </a:p>
          <a:p>
            <a:r>
              <a:rPr lang="en-US" dirty="0"/>
              <a:t>Develop policy and procedures </a:t>
            </a:r>
          </a:p>
          <a:p>
            <a:pPr marL="0" indent="0">
              <a:buNone/>
            </a:pPr>
            <a:r>
              <a:rPr lang="en-US" b="1" dirty="0"/>
              <a:t>Phase Four – Implementation</a:t>
            </a:r>
          </a:p>
          <a:p>
            <a:r>
              <a:rPr lang="en-US" dirty="0"/>
              <a:t>Program implementation to be determined</a:t>
            </a:r>
          </a:p>
        </p:txBody>
      </p:sp>
    </p:spTree>
    <p:extLst>
      <p:ext uri="{BB962C8B-B14F-4D97-AF65-F5344CB8AC3E}">
        <p14:creationId xmlns:p14="http://schemas.microsoft.com/office/powerpoint/2010/main" val="1034408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5000" dirty="0"/>
              <a:t>Operations Quarterly Report</a:t>
            </a:r>
          </a:p>
        </p:txBody>
      </p:sp>
      <p:sp>
        <p:nvSpPr>
          <p:cNvPr id="5" name="Title 3">
            <a:extLst>
              <a:ext uri="{FF2B5EF4-FFF2-40B4-BE49-F238E27FC236}">
                <a16:creationId xmlns:a16="http://schemas.microsoft.com/office/drawing/2014/main" id="{31B49B26-D6B4-FDC3-31D8-D4AB173EE80F}"/>
              </a:ext>
            </a:extLst>
          </p:cNvPr>
          <p:cNvSpPr txBox="1">
            <a:spLocks/>
          </p:cNvSpPr>
          <p:nvPr/>
        </p:nvSpPr>
        <p:spPr>
          <a:xfrm>
            <a:off x="1789458" y="4762249"/>
            <a:ext cx="1710351" cy="510921"/>
          </a:xfrm>
          <a:prstGeom prst="rect">
            <a:avLst/>
          </a:prstGeom>
        </p:spPr>
        <p:txBody>
          <a:bodyPr vert="horz" lIns="91440" tIns="45720" rIns="91440" bIns="45720" rtlCol="0" anchor="b">
            <a:normAutofit fontScale="45000" lnSpcReduction="20000"/>
          </a:bodyPr>
          <a:lstStyle>
            <a:lvl1pPr algn="ctr" defTabSz="914400" rtl="0" eaLnBrk="1" latinLnBrk="0" hangingPunct="1">
              <a:lnSpc>
                <a:spcPct val="90000"/>
              </a:lnSpc>
              <a:spcBef>
                <a:spcPct val="0"/>
              </a:spcBef>
              <a:buNone/>
              <a:defRPr sz="4000" b="1" kern="1200">
                <a:solidFill>
                  <a:schemeClr val="bg1"/>
                </a:solidFill>
                <a:latin typeface="+mn-lt"/>
                <a:ea typeface="+mj-ea"/>
                <a:cs typeface="+mj-cs"/>
              </a:defRPr>
            </a:lvl1pPr>
          </a:lstStyle>
          <a:p>
            <a:pPr algn="l"/>
            <a:r>
              <a:rPr lang="en-US" dirty="0"/>
              <a:t>Jana Broussard</a:t>
            </a:r>
          </a:p>
          <a:p>
            <a:pPr algn="l"/>
            <a:r>
              <a:rPr lang="en-US" dirty="0"/>
              <a:t>May 29, 2026</a:t>
            </a:r>
          </a:p>
        </p:txBody>
      </p:sp>
    </p:spTree>
    <p:extLst>
      <p:ext uri="{BB962C8B-B14F-4D97-AF65-F5344CB8AC3E}">
        <p14:creationId xmlns:p14="http://schemas.microsoft.com/office/powerpoint/2010/main" val="195653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Operations Quarterly Report</a:t>
            </a:r>
          </a:p>
        </p:txBody>
      </p:sp>
      <p:sp>
        <p:nvSpPr>
          <p:cNvPr id="6" name="Content Placeholder 5"/>
          <p:cNvSpPr>
            <a:spLocks noGrp="1"/>
          </p:cNvSpPr>
          <p:nvPr>
            <p:ph sz="quarter" idx="14"/>
          </p:nvPr>
        </p:nvSpPr>
        <p:spPr/>
        <p:txBody>
          <a:bodyPr/>
          <a:lstStyle/>
          <a:p>
            <a:r>
              <a:rPr lang="en-US" dirty="0"/>
              <a:t>Quarterly presentation includes:  </a:t>
            </a:r>
          </a:p>
          <a:p>
            <a:pPr marL="742950" lvl="1" indent="-285750"/>
            <a:r>
              <a:rPr lang="en-US" dirty="0"/>
              <a:t>Revenues from treasury</a:t>
            </a:r>
          </a:p>
          <a:p>
            <a:pPr marL="742950" lvl="1" indent="-285750"/>
            <a:r>
              <a:rPr lang="en-US" dirty="0"/>
              <a:t>Expenditure report</a:t>
            </a:r>
          </a:p>
          <a:p>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4912" y="2161523"/>
            <a:ext cx="3673504" cy="3842014"/>
          </a:xfrm>
          <a:prstGeom prst="roundRect">
            <a:avLst>
              <a:gd name="adj" fmla="val 15446"/>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60755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own Arrow 3"/>
          <p:cNvSpPr/>
          <p:nvPr/>
        </p:nvSpPr>
        <p:spPr>
          <a:xfrm rot="10800000">
            <a:off x="10830197" y="5970989"/>
            <a:ext cx="495892" cy="6698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905009" y="5974774"/>
            <a:ext cx="2421082" cy="666066"/>
          </a:xfrm>
          <a:prstGeom prst="rect">
            <a:avLst/>
          </a:prstGeom>
        </p:spPr>
        <p:txBody>
          <a:bodyPr wrap="square">
            <a:spAutoFit/>
          </a:bodyPr>
          <a:lstStyle/>
          <a:p>
            <a:pPr algn="ctr"/>
            <a:r>
              <a:rPr lang="en-US" dirty="0">
                <a:ln w="0"/>
                <a:solidFill>
                  <a:schemeClr val="bg1"/>
                </a:solidFill>
                <a:effectLst>
                  <a:outerShdw blurRad="38100" dist="19050" dir="2700000" algn="tl" rotWithShape="0">
                    <a:schemeClr val="dk1">
                      <a:alpha val="40000"/>
                    </a:schemeClr>
                  </a:outerShdw>
                </a:effectLst>
              </a:rPr>
              <a:t>July 1, 2025- </a:t>
            </a:r>
          </a:p>
          <a:p>
            <a:pPr algn="ctr"/>
            <a:r>
              <a:rPr lang="en-US" dirty="0">
                <a:ln w="0"/>
                <a:solidFill>
                  <a:schemeClr val="bg1"/>
                </a:solidFill>
                <a:effectLst>
                  <a:outerShdw blurRad="38100" dist="19050" dir="2700000" algn="tl" rotWithShape="0">
                    <a:schemeClr val="dk1">
                      <a:alpha val="40000"/>
                    </a:schemeClr>
                  </a:outerShdw>
                </a:effectLst>
              </a:rPr>
              <a:t>May 26, 2026</a:t>
            </a:r>
          </a:p>
        </p:txBody>
      </p:sp>
      <p:sp>
        <p:nvSpPr>
          <p:cNvPr id="6" name="TextBox 5"/>
          <p:cNvSpPr txBox="1"/>
          <p:nvPr/>
        </p:nvSpPr>
        <p:spPr>
          <a:xfrm>
            <a:off x="1876834" y="533400"/>
            <a:ext cx="8255000" cy="1046440"/>
          </a:xfrm>
          <a:prstGeom prst="rect">
            <a:avLst/>
          </a:prstGeom>
          <a:noFill/>
        </p:spPr>
        <p:txBody>
          <a:bodyPr wrap="square" rtlCol="0">
            <a:spAutoFit/>
          </a:bodyPr>
          <a:lstStyle/>
          <a:p>
            <a:pPr algn="ctr"/>
            <a:r>
              <a:rPr lang="en-US" sz="4400" b="1" dirty="0">
                <a:solidFill>
                  <a:schemeClr val="bg1"/>
                </a:solidFill>
              </a:rPr>
              <a:t>Revenue Last Seven Years</a:t>
            </a:r>
          </a:p>
          <a:p>
            <a:endParaRPr lang="en-US" dirty="0"/>
          </a:p>
        </p:txBody>
      </p:sp>
      <p:graphicFrame>
        <p:nvGraphicFramePr>
          <p:cNvPr id="8" name="Table 7"/>
          <p:cNvGraphicFramePr>
            <a:graphicFrameLocks noGrp="1"/>
          </p:cNvGraphicFramePr>
          <p:nvPr/>
        </p:nvGraphicFramePr>
        <p:xfrm>
          <a:off x="773724" y="1579840"/>
          <a:ext cx="10552365" cy="4241993"/>
        </p:xfrm>
        <a:graphic>
          <a:graphicData uri="http://schemas.openxmlformats.org/drawingml/2006/table">
            <a:tbl>
              <a:tblPr/>
              <a:tblGrid>
                <a:gridCol w="1172485">
                  <a:extLst>
                    <a:ext uri="{9D8B030D-6E8A-4147-A177-3AD203B41FA5}">
                      <a16:colId xmlns:a16="http://schemas.microsoft.com/office/drawing/2014/main" val="861066009"/>
                    </a:ext>
                  </a:extLst>
                </a:gridCol>
                <a:gridCol w="1172485">
                  <a:extLst>
                    <a:ext uri="{9D8B030D-6E8A-4147-A177-3AD203B41FA5}">
                      <a16:colId xmlns:a16="http://schemas.microsoft.com/office/drawing/2014/main" val="2741358259"/>
                    </a:ext>
                  </a:extLst>
                </a:gridCol>
                <a:gridCol w="1172485">
                  <a:extLst>
                    <a:ext uri="{9D8B030D-6E8A-4147-A177-3AD203B41FA5}">
                      <a16:colId xmlns:a16="http://schemas.microsoft.com/office/drawing/2014/main" val="751781592"/>
                    </a:ext>
                  </a:extLst>
                </a:gridCol>
                <a:gridCol w="1172485">
                  <a:extLst>
                    <a:ext uri="{9D8B030D-6E8A-4147-A177-3AD203B41FA5}">
                      <a16:colId xmlns:a16="http://schemas.microsoft.com/office/drawing/2014/main" val="2465215441"/>
                    </a:ext>
                  </a:extLst>
                </a:gridCol>
                <a:gridCol w="1172485">
                  <a:extLst>
                    <a:ext uri="{9D8B030D-6E8A-4147-A177-3AD203B41FA5}">
                      <a16:colId xmlns:a16="http://schemas.microsoft.com/office/drawing/2014/main" val="2190769606"/>
                    </a:ext>
                  </a:extLst>
                </a:gridCol>
                <a:gridCol w="1172485">
                  <a:extLst>
                    <a:ext uri="{9D8B030D-6E8A-4147-A177-3AD203B41FA5}">
                      <a16:colId xmlns:a16="http://schemas.microsoft.com/office/drawing/2014/main" val="426946091"/>
                    </a:ext>
                  </a:extLst>
                </a:gridCol>
                <a:gridCol w="1172485">
                  <a:extLst>
                    <a:ext uri="{9D8B030D-6E8A-4147-A177-3AD203B41FA5}">
                      <a16:colId xmlns:a16="http://schemas.microsoft.com/office/drawing/2014/main" val="1268314861"/>
                    </a:ext>
                  </a:extLst>
                </a:gridCol>
                <a:gridCol w="1172485">
                  <a:extLst>
                    <a:ext uri="{9D8B030D-6E8A-4147-A177-3AD203B41FA5}">
                      <a16:colId xmlns:a16="http://schemas.microsoft.com/office/drawing/2014/main" val="1971540424"/>
                    </a:ext>
                  </a:extLst>
                </a:gridCol>
                <a:gridCol w="1172485">
                  <a:extLst>
                    <a:ext uri="{9D8B030D-6E8A-4147-A177-3AD203B41FA5}">
                      <a16:colId xmlns:a16="http://schemas.microsoft.com/office/drawing/2014/main" val="3663244993"/>
                    </a:ext>
                  </a:extLst>
                </a:gridCol>
              </a:tblGrid>
              <a:tr h="605999">
                <a:tc>
                  <a:txBody>
                    <a:bodyPr/>
                    <a:lstStyle/>
                    <a:p>
                      <a:pPr algn="l" fontAlgn="ctr"/>
                      <a:r>
                        <a:rPr lang="en-US" sz="1000" b="1" i="0" u="none" strike="noStrike">
                          <a:solidFill>
                            <a:srgbClr val="FFFFFF"/>
                          </a:solidFill>
                          <a:effectLst/>
                          <a:latin typeface="Arial" panose="020B0604020202020204" pitchFamily="34" charset="0"/>
                        </a:rPr>
                        <a:t> </a:t>
                      </a:r>
                    </a:p>
                  </a:txBody>
                  <a:tcPr marL="85354" marR="5690" marT="5690" marB="0" anchor="ctr">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l" fontAlgn="b"/>
                      <a:r>
                        <a:rPr lang="en-US" sz="1000" b="1" i="0" u="none" strike="noStrike" dirty="0">
                          <a:solidFill>
                            <a:srgbClr val="FFFFFF"/>
                          </a:solidFill>
                          <a:effectLst/>
                          <a:latin typeface="Arial" panose="020B0604020202020204" pitchFamily="34" charset="0"/>
                        </a:rPr>
                        <a:t> </a:t>
                      </a:r>
                    </a:p>
                  </a:txBody>
                  <a:tcPr marL="5690" marR="5690" marT="5690" marB="0" anchor="b">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FFFFFF"/>
                          </a:solidFill>
                          <a:effectLst/>
                          <a:latin typeface="Arial" panose="020B0604020202020204" pitchFamily="34" charset="0"/>
                        </a:rPr>
                        <a:t>FY20</a:t>
                      </a:r>
                    </a:p>
                  </a:txBody>
                  <a:tcPr marL="5690" marR="5690" marT="569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FFFFFF"/>
                          </a:solidFill>
                          <a:effectLst/>
                          <a:latin typeface="Arial" panose="020B0604020202020204" pitchFamily="34" charset="0"/>
                        </a:rPr>
                        <a:t>FY21</a:t>
                      </a:r>
                    </a:p>
                  </a:txBody>
                  <a:tcPr marL="5690" marR="5690" marT="569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FFFFFF"/>
                          </a:solidFill>
                          <a:effectLst/>
                          <a:latin typeface="Arial" panose="020B0604020202020204" pitchFamily="34" charset="0"/>
                        </a:rPr>
                        <a:t>FY22</a:t>
                      </a:r>
                    </a:p>
                  </a:txBody>
                  <a:tcPr marL="5690" marR="5690" marT="569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FFFFFF"/>
                          </a:solidFill>
                          <a:effectLst/>
                          <a:latin typeface="Arial" panose="020B0604020202020204" pitchFamily="34" charset="0"/>
                        </a:rPr>
                        <a:t>FY23</a:t>
                      </a:r>
                    </a:p>
                  </a:txBody>
                  <a:tcPr marL="5690" marR="5690" marT="569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FFFFFF"/>
                          </a:solidFill>
                          <a:effectLst/>
                          <a:latin typeface="Arial" panose="020B0604020202020204" pitchFamily="34" charset="0"/>
                        </a:rPr>
                        <a:t>FY24</a:t>
                      </a:r>
                    </a:p>
                  </a:txBody>
                  <a:tcPr marL="5690" marR="5690" marT="5690" marB="0" anchor="b">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FFFFFF"/>
                          </a:solidFill>
                          <a:effectLst/>
                          <a:latin typeface="Arial" panose="020B0604020202020204" pitchFamily="34" charset="0"/>
                        </a:rPr>
                        <a:t>FY25</a:t>
                      </a:r>
                    </a:p>
                  </a:txBody>
                  <a:tcPr marL="5690" marR="5690" marT="5690" marB="0" anchor="b">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ctr" fontAlgn="b"/>
                      <a:r>
                        <a:rPr lang="en-US" sz="1000" b="1" i="0" u="none" strike="noStrike">
                          <a:solidFill>
                            <a:srgbClr val="00B050"/>
                          </a:solidFill>
                          <a:effectLst/>
                          <a:latin typeface="Arial" panose="020B0604020202020204" pitchFamily="34" charset="0"/>
                        </a:rPr>
                        <a:t>Current FY26</a:t>
                      </a:r>
                    </a:p>
                  </a:txBody>
                  <a:tcPr marL="5690" marR="5690" marT="5690" marB="0" anchor="b">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extLst>
                  <a:ext uri="{0D108BD9-81ED-4DB2-BD59-A6C34878D82A}">
                    <a16:rowId xmlns:a16="http://schemas.microsoft.com/office/drawing/2014/main" val="1418178271"/>
                  </a:ext>
                </a:extLst>
              </a:tr>
              <a:tr h="605999">
                <a:tc gridSpan="2">
                  <a:txBody>
                    <a:bodyPr/>
                    <a:lstStyle/>
                    <a:p>
                      <a:pPr algn="ctr" fontAlgn="ctr"/>
                      <a:r>
                        <a:rPr lang="en-US" sz="1000" b="0" i="0" u="none" strike="noStrike">
                          <a:solidFill>
                            <a:srgbClr val="595959"/>
                          </a:solidFill>
                          <a:effectLst/>
                          <a:latin typeface="Trebuchet MS" panose="020B0603020202020204" pitchFamily="34" charset="0"/>
                        </a:rPr>
                        <a:t>REVENUES</a:t>
                      </a:r>
                    </a:p>
                  </a:txBody>
                  <a:tcPr marL="5690" marR="5690" marT="5690" marB="0" anchor="ctr">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hMerge="1">
                  <a:txBody>
                    <a:bodyPr/>
                    <a:lstStyle/>
                    <a:p>
                      <a:endParaRPr lang="en-US"/>
                    </a:p>
                  </a:txBody>
                  <a:tcPr/>
                </a:tc>
                <a:tc>
                  <a:txBody>
                    <a:bodyPr/>
                    <a:lstStyle/>
                    <a:p>
                      <a:pPr algn="r" fontAlgn="ctr"/>
                      <a:r>
                        <a:rPr lang="en-US" sz="1000" b="0" i="0" u="none" strike="noStrike">
                          <a:solidFill>
                            <a:srgbClr val="595959"/>
                          </a:solidFill>
                          <a:effectLst/>
                          <a:latin typeface="Trebuchet MS" panose="020B0603020202020204" pitchFamily="34" charset="0"/>
                        </a:rPr>
                        <a:t>$3,417,203.69</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$3,454,649.73</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$3,358,701.53</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$3,698,106.48</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$3,603,683.93</a:t>
                      </a:r>
                    </a:p>
                  </a:txBody>
                  <a:tcPr marL="5690" marR="85354" marT="5690"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$3,639,686.02</a:t>
                      </a:r>
                    </a:p>
                  </a:txBody>
                  <a:tcPr marL="5690" marR="85354" marT="5690" marB="0" anchor="ctr">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$3,150,910.18</a:t>
                      </a:r>
                    </a:p>
                  </a:txBody>
                  <a:tcPr marL="5690" marR="85354" marT="569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3280112579"/>
                  </a:ext>
                </a:extLst>
              </a:tr>
              <a:tr h="605999">
                <a:tc gridSpan="2">
                  <a:txBody>
                    <a:bodyPr/>
                    <a:lstStyle/>
                    <a:p>
                      <a:pPr algn="ctr" fontAlgn="ctr"/>
                      <a:r>
                        <a:rPr lang="en-US" sz="1000" b="0" i="0" u="none" strike="noStrike">
                          <a:solidFill>
                            <a:srgbClr val="FFFFFF"/>
                          </a:solidFill>
                          <a:effectLst/>
                          <a:latin typeface="Trebuchet MS" panose="020B0603020202020204" pitchFamily="34" charset="0"/>
                        </a:rPr>
                        <a:t>EXPENDITURES</a:t>
                      </a:r>
                    </a:p>
                  </a:txBody>
                  <a:tcPr marL="5690" marR="5690" marT="5690" marB="0" anchor="ctr">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hMerge="1">
                  <a:txBody>
                    <a:bodyPr/>
                    <a:lstStyle/>
                    <a:p>
                      <a:endParaRPr lang="en-US"/>
                    </a:p>
                  </a:txBody>
                  <a:tcPr/>
                </a:tc>
                <a:tc>
                  <a:txBody>
                    <a:bodyPr/>
                    <a:lstStyle/>
                    <a:p>
                      <a:pPr algn="r" fontAlgn="ctr"/>
                      <a:r>
                        <a:rPr lang="en-US" sz="1000" b="0" i="0" u="none" strike="noStrike">
                          <a:solidFill>
                            <a:srgbClr val="FFFFFF"/>
                          </a:solidFill>
                          <a:effectLst/>
                          <a:latin typeface="Trebuchet MS" panose="020B0603020202020204" pitchFamily="34" charset="0"/>
                        </a:rPr>
                        <a:t>$1,944,325.00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$2,716,136.00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$2,660,963.16</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$3,881,298.32</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$3,228,339.09</a:t>
                      </a:r>
                    </a:p>
                  </a:txBody>
                  <a:tcPr marL="5690" marR="85354" marT="5690"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$3,270,915.75</a:t>
                      </a:r>
                    </a:p>
                  </a:txBody>
                  <a:tcPr marL="5690" marR="85354" marT="5690" marB="0" anchor="ctr">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$2,857,227.14</a:t>
                      </a:r>
                    </a:p>
                  </a:txBody>
                  <a:tcPr marL="5690" marR="85354" marT="569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extLst>
                  <a:ext uri="{0D108BD9-81ED-4DB2-BD59-A6C34878D82A}">
                    <a16:rowId xmlns:a16="http://schemas.microsoft.com/office/drawing/2014/main" val="3680743404"/>
                  </a:ext>
                </a:extLst>
              </a:tr>
              <a:tr h="605999">
                <a:tc gridSpan="2">
                  <a:txBody>
                    <a:bodyPr/>
                    <a:lstStyle/>
                    <a:p>
                      <a:pPr algn="ctr" fontAlgn="ctr"/>
                      <a:r>
                        <a:rPr lang="en-US" sz="1000" b="0" i="0" u="none" strike="noStrike">
                          <a:solidFill>
                            <a:srgbClr val="595959"/>
                          </a:solidFill>
                          <a:effectLst/>
                          <a:latin typeface="Trebuchet MS" panose="020B0603020202020204" pitchFamily="34" charset="0"/>
                        </a:rPr>
                        <a:t>BUDGETED AMOUNT</a:t>
                      </a:r>
                    </a:p>
                  </a:txBody>
                  <a:tcPr marL="5690" marR="5690" marT="5690" marB="0" anchor="ctr">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hMerge="1">
                  <a:txBody>
                    <a:bodyPr/>
                    <a:lstStyle/>
                    <a:p>
                      <a:endParaRPr lang="en-US"/>
                    </a:p>
                  </a:txBody>
                  <a:tcPr/>
                </a:tc>
                <a:tc>
                  <a:txBody>
                    <a:bodyPr/>
                    <a:lstStyle/>
                    <a:p>
                      <a:pPr algn="r" fontAlgn="ctr"/>
                      <a:r>
                        <a:rPr lang="en-US" sz="1000" b="0" i="0" u="none" strike="noStrike">
                          <a:solidFill>
                            <a:srgbClr val="595959"/>
                          </a:solidFill>
                          <a:effectLst/>
                          <a:latin typeface="Trebuchet MS" panose="020B0603020202020204" pitchFamily="34" charset="0"/>
                        </a:rPr>
                        <a:t>$2,716,136.00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$2,716,136.00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$2,716,136.00</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$5,956,979.00</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$3,733,299.00</a:t>
                      </a:r>
                    </a:p>
                  </a:txBody>
                  <a:tcPr marL="5690" marR="85354" marT="5690"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$3,942,612.00</a:t>
                      </a:r>
                    </a:p>
                  </a:txBody>
                  <a:tcPr marL="5690" marR="85354" marT="5690" marB="0" anchor="ctr">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$4,206,606.80</a:t>
                      </a:r>
                    </a:p>
                  </a:txBody>
                  <a:tcPr marL="5690" marR="85354" marT="569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622310555"/>
                  </a:ext>
                </a:extLst>
              </a:tr>
              <a:tr h="605999">
                <a:tc gridSpan="2">
                  <a:txBody>
                    <a:bodyPr/>
                    <a:lstStyle/>
                    <a:p>
                      <a:pPr algn="ctr" fontAlgn="ctr"/>
                      <a:r>
                        <a:rPr lang="en-US" sz="1000" b="0" i="0" u="none" strike="noStrike">
                          <a:solidFill>
                            <a:srgbClr val="FFFFFF"/>
                          </a:solidFill>
                          <a:effectLst/>
                          <a:latin typeface="Trebuchet MS" panose="020B0603020202020204" pitchFamily="34" charset="0"/>
                        </a:rPr>
                        <a:t>FUND ADJUSTMENT</a:t>
                      </a:r>
                    </a:p>
                  </a:txBody>
                  <a:tcPr marL="5690" marR="5690" marT="5690" marB="0" anchor="ctr">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hMerge="1">
                  <a:txBody>
                    <a:bodyPr/>
                    <a:lstStyle/>
                    <a:p>
                      <a:endParaRPr lang="en-US"/>
                    </a:p>
                  </a:txBody>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85354" marT="5690"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85354" marT="5690" marB="0" anchor="ctr">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$0.00</a:t>
                      </a:r>
                    </a:p>
                  </a:txBody>
                  <a:tcPr marL="5690" marR="85354" marT="569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62626"/>
                    </a:solidFill>
                  </a:tcPr>
                </a:tc>
                <a:extLst>
                  <a:ext uri="{0D108BD9-81ED-4DB2-BD59-A6C34878D82A}">
                    <a16:rowId xmlns:a16="http://schemas.microsoft.com/office/drawing/2014/main" val="352540769"/>
                  </a:ext>
                </a:extLst>
              </a:tr>
              <a:tr h="605999">
                <a:tc gridSpan="2">
                  <a:txBody>
                    <a:bodyPr/>
                    <a:lstStyle/>
                    <a:p>
                      <a:pPr algn="ctr" fontAlgn="ctr"/>
                      <a:r>
                        <a:rPr lang="en-US" sz="1000" b="0" i="0" u="none" strike="noStrike">
                          <a:solidFill>
                            <a:srgbClr val="595959"/>
                          </a:solidFill>
                          <a:effectLst/>
                          <a:latin typeface="Trebuchet MS" panose="020B0603020202020204" pitchFamily="34" charset="0"/>
                        </a:rPr>
                        <a:t>INTEREST</a:t>
                      </a:r>
                    </a:p>
                  </a:txBody>
                  <a:tcPr marL="5690" marR="5690" marT="5690" marB="0" anchor="ctr">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hMerge="1">
                  <a:txBody>
                    <a:bodyPr/>
                    <a:lstStyle/>
                    <a:p>
                      <a:endParaRPr lang="en-US"/>
                    </a:p>
                  </a:txBody>
                  <a:tcPr/>
                </a:tc>
                <a:tc>
                  <a:txBody>
                    <a:bodyPr/>
                    <a:lstStyle/>
                    <a:p>
                      <a:pPr algn="r" fontAlgn="ctr"/>
                      <a:r>
                        <a:rPr lang="en-US" sz="1000" b="0" i="0" u="none" strike="noStrike">
                          <a:solidFill>
                            <a:srgbClr val="595959"/>
                          </a:solidFill>
                          <a:effectLst/>
                          <a:latin typeface="Trebuchet MS" panose="020B0603020202020204" pitchFamily="34" charset="0"/>
                        </a:rPr>
                        <a:t>$44,742.00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$1,489.00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$6,080.00</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$12,596.00</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$13,211.00</a:t>
                      </a:r>
                    </a:p>
                  </a:txBody>
                  <a:tcPr marL="5690" marR="85354" marT="5690"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$117,239.00</a:t>
                      </a:r>
                    </a:p>
                  </a:txBody>
                  <a:tcPr marL="5690" marR="85354" marT="5690" marB="0" anchor="ctr">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algn="r" fontAlgn="ctr"/>
                      <a:r>
                        <a:rPr lang="en-US" sz="1000" b="0" i="0" u="none" strike="noStrike">
                          <a:solidFill>
                            <a:srgbClr val="595959"/>
                          </a:solidFill>
                          <a:effectLst/>
                          <a:latin typeface="Trebuchet MS" panose="020B0603020202020204" pitchFamily="34" charset="0"/>
                        </a:rPr>
                        <a:t>$111,208.00</a:t>
                      </a:r>
                    </a:p>
                  </a:txBody>
                  <a:tcPr marL="5690" marR="85354" marT="569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2839028656"/>
                  </a:ext>
                </a:extLst>
              </a:tr>
              <a:tr h="605999">
                <a:tc gridSpan="2">
                  <a:txBody>
                    <a:bodyPr/>
                    <a:lstStyle/>
                    <a:p>
                      <a:pPr algn="ctr" fontAlgn="ctr"/>
                      <a:r>
                        <a:rPr lang="en-US" sz="1000" b="0" i="0" u="none" strike="noStrike">
                          <a:solidFill>
                            <a:srgbClr val="FFFFFF"/>
                          </a:solidFill>
                          <a:effectLst/>
                          <a:latin typeface="Trebuchet MS" panose="020B0603020202020204" pitchFamily="34" charset="0"/>
                        </a:rPr>
                        <a:t>ACCUMULATIVE YEAR-END BALANCE</a:t>
                      </a:r>
                    </a:p>
                  </a:txBody>
                  <a:tcPr marL="5690" marR="5690" marT="5690" marB="0" anchor="ctr">
                    <a:lnL>
                      <a:noFill/>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solidFill>
                      <a:srgbClr val="262626"/>
                    </a:solidFill>
                  </a:tcPr>
                </a:tc>
                <a:tc hMerge="1">
                  <a:txBody>
                    <a:bodyPr/>
                    <a:lstStyle/>
                    <a:p>
                      <a:endParaRPr lang="en-US"/>
                    </a:p>
                  </a:txBody>
                  <a:tcPr/>
                </a:tc>
                <a:tc>
                  <a:txBody>
                    <a:bodyPr/>
                    <a:lstStyle/>
                    <a:p>
                      <a:pPr algn="r" fontAlgn="ctr"/>
                      <a:r>
                        <a:rPr lang="en-US" sz="1000" b="0" i="0" u="none" strike="noStrike">
                          <a:solidFill>
                            <a:srgbClr val="FFFFFF"/>
                          </a:solidFill>
                          <a:effectLst/>
                          <a:latin typeface="Trebuchet MS" panose="020B0603020202020204" pitchFamily="34" charset="0"/>
                        </a:rPr>
                        <a:t>$4,423,991.17</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$5,163,993.90</a:t>
                      </a:r>
                    </a:p>
                  </a:txBody>
                  <a:tcPr marL="5690" marR="5690"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$5,867,812.27</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$5,697,221.91</a:t>
                      </a:r>
                    </a:p>
                  </a:txBody>
                  <a:tcPr marL="5690" marR="85354" marT="569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$6,085,777.78</a:t>
                      </a:r>
                    </a:p>
                  </a:txBody>
                  <a:tcPr marL="5690" marR="85354" marT="5690"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D9D9D9"/>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262626"/>
                    </a:solidFill>
                  </a:tcPr>
                </a:tc>
                <a:tc>
                  <a:txBody>
                    <a:bodyPr/>
                    <a:lstStyle/>
                    <a:p>
                      <a:pPr algn="r" fontAlgn="ctr"/>
                      <a:r>
                        <a:rPr lang="en-US" sz="1000" b="0" i="0" u="none" strike="noStrike">
                          <a:solidFill>
                            <a:srgbClr val="FFFFFF"/>
                          </a:solidFill>
                          <a:effectLst/>
                          <a:latin typeface="Trebuchet MS" panose="020B0603020202020204" pitchFamily="34" charset="0"/>
                        </a:rPr>
                        <a:t>$6,571,787.05</a:t>
                      </a:r>
                    </a:p>
                  </a:txBody>
                  <a:tcPr marL="5690" marR="85354" marT="5690" marB="0" anchor="ctr">
                    <a:lnL w="6350" cap="flat" cmpd="sng" algn="ctr">
                      <a:solidFill>
                        <a:srgbClr val="FFFFFF"/>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62626"/>
                    </a:solidFill>
                  </a:tcPr>
                </a:tc>
                <a:tc>
                  <a:txBody>
                    <a:bodyPr/>
                    <a:lstStyle/>
                    <a:p>
                      <a:pPr algn="r" fontAlgn="ctr"/>
                      <a:r>
                        <a:rPr lang="en-US" sz="1000" b="0" i="0" u="none" strike="noStrike" dirty="0">
                          <a:solidFill>
                            <a:srgbClr val="FFFFFF"/>
                          </a:solidFill>
                          <a:effectLst/>
                          <a:latin typeface="Trebuchet MS" panose="020B0603020202020204" pitchFamily="34" charset="0"/>
                        </a:rPr>
                        <a:t>$6,979,678.09</a:t>
                      </a:r>
                    </a:p>
                  </a:txBody>
                  <a:tcPr marL="5690" marR="85354" marT="5690"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6350" cap="flat" cmpd="sng" algn="ctr">
                      <a:solidFill>
                        <a:srgbClr val="D9D9D9"/>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262626"/>
                    </a:solidFill>
                  </a:tcPr>
                </a:tc>
                <a:extLst>
                  <a:ext uri="{0D108BD9-81ED-4DB2-BD59-A6C34878D82A}">
                    <a16:rowId xmlns:a16="http://schemas.microsoft.com/office/drawing/2014/main" val="2393413753"/>
                  </a:ext>
                </a:extLst>
              </a:tr>
            </a:tbl>
          </a:graphicData>
        </a:graphic>
      </p:graphicFrame>
    </p:spTree>
    <p:extLst>
      <p:ext uri="{BB962C8B-B14F-4D97-AF65-F5344CB8AC3E}">
        <p14:creationId xmlns:p14="http://schemas.microsoft.com/office/powerpoint/2010/main" val="3393187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7543" y="127000"/>
            <a:ext cx="8941757" cy="1938992"/>
          </a:xfrm>
          <a:prstGeom prst="rect">
            <a:avLst/>
          </a:prstGeom>
          <a:noFill/>
        </p:spPr>
        <p:txBody>
          <a:bodyPr wrap="square" rtlCol="0">
            <a:spAutoFit/>
          </a:bodyPr>
          <a:lstStyle/>
          <a:p>
            <a:pPr algn="ctr"/>
            <a:r>
              <a:rPr lang="en-US" sz="4400" b="1" dirty="0">
                <a:solidFill>
                  <a:schemeClr val="bg1"/>
                </a:solidFill>
              </a:rPr>
              <a:t>Current Expenditures </a:t>
            </a:r>
            <a:br>
              <a:rPr lang="en-US" sz="4400" b="1" dirty="0">
                <a:solidFill>
                  <a:schemeClr val="bg1"/>
                </a:solidFill>
              </a:rPr>
            </a:br>
            <a:r>
              <a:rPr lang="en-US" sz="3200" b="1" dirty="0">
                <a:solidFill>
                  <a:schemeClr val="bg1"/>
                </a:solidFill>
              </a:rPr>
              <a:t>State Fiscal Year 2026</a:t>
            </a:r>
          </a:p>
          <a:p>
            <a:endParaRPr lang="en-US" sz="4400" b="1" dirty="0">
              <a:solidFill>
                <a:schemeClr val="bg1"/>
              </a:solidFill>
            </a:endParaRPr>
          </a:p>
        </p:txBody>
      </p:sp>
      <p:graphicFrame>
        <p:nvGraphicFramePr>
          <p:cNvPr id="2" name="Table 1"/>
          <p:cNvGraphicFramePr>
            <a:graphicFrameLocks noGrp="1"/>
          </p:cNvGraphicFramePr>
          <p:nvPr/>
        </p:nvGraphicFramePr>
        <p:xfrm>
          <a:off x="1015884" y="1502067"/>
          <a:ext cx="10385313" cy="4351340"/>
        </p:xfrm>
        <a:graphic>
          <a:graphicData uri="http://schemas.openxmlformats.org/drawingml/2006/table">
            <a:tbl>
              <a:tblPr/>
              <a:tblGrid>
                <a:gridCol w="1639945">
                  <a:extLst>
                    <a:ext uri="{9D8B030D-6E8A-4147-A177-3AD203B41FA5}">
                      <a16:colId xmlns:a16="http://schemas.microsoft.com/office/drawing/2014/main" val="640588885"/>
                    </a:ext>
                  </a:extLst>
                </a:gridCol>
                <a:gridCol w="2363450">
                  <a:extLst>
                    <a:ext uri="{9D8B030D-6E8A-4147-A177-3AD203B41FA5}">
                      <a16:colId xmlns:a16="http://schemas.microsoft.com/office/drawing/2014/main" val="3961328604"/>
                    </a:ext>
                  </a:extLst>
                </a:gridCol>
                <a:gridCol w="2496093">
                  <a:extLst>
                    <a:ext uri="{9D8B030D-6E8A-4147-A177-3AD203B41FA5}">
                      <a16:colId xmlns:a16="http://schemas.microsoft.com/office/drawing/2014/main" val="2002251326"/>
                    </a:ext>
                  </a:extLst>
                </a:gridCol>
                <a:gridCol w="1314368">
                  <a:extLst>
                    <a:ext uri="{9D8B030D-6E8A-4147-A177-3AD203B41FA5}">
                      <a16:colId xmlns:a16="http://schemas.microsoft.com/office/drawing/2014/main" val="726167492"/>
                    </a:ext>
                  </a:extLst>
                </a:gridCol>
                <a:gridCol w="1169666">
                  <a:extLst>
                    <a:ext uri="{9D8B030D-6E8A-4147-A177-3AD203B41FA5}">
                      <a16:colId xmlns:a16="http://schemas.microsoft.com/office/drawing/2014/main" val="3758224093"/>
                    </a:ext>
                  </a:extLst>
                </a:gridCol>
                <a:gridCol w="1401791">
                  <a:extLst>
                    <a:ext uri="{9D8B030D-6E8A-4147-A177-3AD203B41FA5}">
                      <a16:colId xmlns:a16="http://schemas.microsoft.com/office/drawing/2014/main" val="4033151861"/>
                    </a:ext>
                  </a:extLst>
                </a:gridCol>
              </a:tblGrid>
              <a:tr h="361858">
                <a:tc>
                  <a:txBody>
                    <a:bodyPr/>
                    <a:lstStyle/>
                    <a:p>
                      <a:pPr algn="l" fontAlgn="ctr"/>
                      <a:r>
                        <a:rPr lang="en-US" sz="1000" b="1" i="0" u="none" strike="noStrike">
                          <a:solidFill>
                            <a:srgbClr val="FFFFFF"/>
                          </a:solidFill>
                          <a:effectLst/>
                          <a:latin typeface="Trebuchet MS" panose="020B0603020202020204" pitchFamily="34" charset="0"/>
                        </a:rPr>
                        <a:t>BUDGET TYPE</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000" b="1" i="0" u="none" strike="noStrike">
                          <a:solidFill>
                            <a:srgbClr val="FFFFFF"/>
                          </a:solidFill>
                          <a:effectLst/>
                          <a:latin typeface="Trebuchet MS" panose="020B0603020202020204" pitchFamily="34" charset="0"/>
                        </a:rPr>
                        <a:t>EXPENDITURE CATEGORY</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000" b="1" i="0" u="none" strike="noStrike" dirty="0">
                          <a:solidFill>
                            <a:srgbClr val="FFFFFF"/>
                          </a:solidFill>
                          <a:effectLst/>
                          <a:latin typeface="Trebuchet MS" panose="020B0603020202020204" pitchFamily="34" charset="0"/>
                        </a:rPr>
                        <a:t>EXPENDITURE DESCRIPTION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000" b="1" i="0" u="none" strike="noStrike">
                          <a:solidFill>
                            <a:srgbClr val="FFFFFF"/>
                          </a:solidFill>
                          <a:effectLst/>
                          <a:latin typeface="Trebuchet MS" panose="020B0603020202020204" pitchFamily="34" charset="0"/>
                        </a:rPr>
                        <a:t>BUDGETED AMOUNT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000" b="1" i="0" u="none" strike="noStrike">
                          <a:solidFill>
                            <a:srgbClr val="FFFFFF"/>
                          </a:solidFill>
                          <a:effectLst/>
                          <a:latin typeface="Trebuchet MS" panose="020B0603020202020204" pitchFamily="34" charset="0"/>
                        </a:rPr>
                        <a:t>ACTUAL EXPENSES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000" b="1" i="0" u="none" strike="noStrike">
                          <a:solidFill>
                            <a:srgbClr val="FFFFFF"/>
                          </a:solidFill>
                          <a:effectLst/>
                          <a:latin typeface="Trebuchet MS" panose="020B0603020202020204" pitchFamily="34" charset="0"/>
                        </a:rPr>
                        <a:t>VARIANCE</a:t>
                      </a:r>
                    </a:p>
                  </a:txBody>
                  <a:tcPr marL="0" marR="0" marT="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1573927324"/>
                  </a:ext>
                </a:extLst>
              </a:tr>
              <a:tr h="361858">
                <a:tc>
                  <a:txBody>
                    <a:bodyPr/>
                    <a:lstStyle/>
                    <a:p>
                      <a:pPr algn="l" fontAlgn="b"/>
                      <a:r>
                        <a:rPr lang="en-US" sz="1000" b="0" i="0" u="none" strike="noStrike">
                          <a:solidFill>
                            <a:srgbClr val="000000"/>
                          </a:solidFill>
                          <a:effectLst/>
                          <a:latin typeface="Tahoma" panose="020B0604030504040204" pitchFamily="34" charset="0"/>
                        </a:rPr>
                        <a:t>PERSONAL SERVICES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SALARIES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2 civil service positions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000" b="0" i="0" u="none" strike="noStrike">
                          <a:solidFill>
                            <a:srgbClr val="000000"/>
                          </a:solidFill>
                          <a:effectLst/>
                          <a:latin typeface="Tahoma" panose="020B0604030504040204" pitchFamily="34" charset="0"/>
                        </a:rPr>
                        <a:t> $         300,000.00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178,380.82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121,619.18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1829535727"/>
                  </a:ext>
                </a:extLst>
              </a:tr>
              <a:tr h="361858">
                <a:tc>
                  <a:txBody>
                    <a:bodyPr/>
                    <a:lstStyle/>
                    <a:p>
                      <a:pPr algn="l" fontAlgn="b"/>
                      <a:r>
                        <a:rPr lang="en-US" sz="1000" b="0" i="0" u="none" strike="noStrike">
                          <a:solidFill>
                            <a:srgbClr val="000000"/>
                          </a:solidFill>
                          <a:effectLst/>
                          <a:latin typeface="Tahoma" panose="020B0604030504040204" pitchFamily="34" charset="0"/>
                        </a:rPr>
                        <a:t>PERSONAL SERVICES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OTHER COMPENSATION</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WAE- as needed</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Tahoma" panose="020B0604030504040204" pitchFamily="34" charset="0"/>
                        </a:rPr>
                        <a:t> $            3,000.00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1,464.40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1,535.60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948281724"/>
                  </a:ext>
                </a:extLst>
              </a:tr>
              <a:tr h="361858">
                <a:tc>
                  <a:txBody>
                    <a:bodyPr/>
                    <a:lstStyle/>
                    <a:p>
                      <a:pPr algn="l" fontAlgn="b"/>
                      <a:r>
                        <a:rPr lang="en-US" sz="1000" b="0" i="0" u="none" strike="noStrike">
                          <a:solidFill>
                            <a:srgbClr val="000000"/>
                          </a:solidFill>
                          <a:effectLst/>
                          <a:latin typeface="Tahoma" panose="020B0604030504040204" pitchFamily="34" charset="0"/>
                        </a:rPr>
                        <a:t>PERSONAL SERVICES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RELATED BENEFITS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fr-FR" sz="1000" b="0" i="0" u="none" strike="noStrike">
                          <a:solidFill>
                            <a:srgbClr val="000000"/>
                          </a:solidFill>
                          <a:effectLst/>
                          <a:latin typeface="Tahoma" panose="020B0604030504040204" pitchFamily="34" charset="0"/>
                        </a:rPr>
                        <a:t>Insurance, retirement, etc for 2 civil service</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000" b="0" i="0" u="none" strike="noStrike">
                          <a:solidFill>
                            <a:srgbClr val="000000"/>
                          </a:solidFill>
                          <a:effectLst/>
                          <a:latin typeface="Tahoma" panose="020B0604030504040204" pitchFamily="34" charset="0"/>
                        </a:rPr>
                        <a:t> $           60,000.00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87,347.74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(27,347.74)</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78862282"/>
                  </a:ext>
                </a:extLst>
              </a:tr>
              <a:tr h="361858">
                <a:tc>
                  <a:txBody>
                    <a:bodyPr/>
                    <a:lstStyle/>
                    <a:p>
                      <a:pPr algn="l" fontAlgn="b"/>
                      <a:r>
                        <a:rPr lang="en-US" sz="1000" b="0" i="0" u="none" strike="noStrike">
                          <a:solidFill>
                            <a:srgbClr val="000000"/>
                          </a:solidFill>
                          <a:effectLst/>
                          <a:latin typeface="Tahoma" panose="020B0604030504040204" pitchFamily="34" charset="0"/>
                        </a:rPr>
                        <a:t>TRAVEL AND TRAINING</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TRAVEL</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2 Civil Service Travel</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Tahoma" panose="020B0604030504040204" pitchFamily="34" charset="0"/>
                        </a:rPr>
                        <a:t> $           15,000.00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67.97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14,932.03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616312017"/>
                  </a:ext>
                </a:extLst>
              </a:tr>
              <a:tr h="361858">
                <a:tc>
                  <a:txBody>
                    <a:bodyPr/>
                    <a:lstStyle/>
                    <a:p>
                      <a:pPr algn="l" fontAlgn="b"/>
                      <a:r>
                        <a:rPr lang="en-US" sz="1000" b="0" i="0" u="none" strike="noStrike">
                          <a:solidFill>
                            <a:srgbClr val="000000"/>
                          </a:solidFill>
                          <a:effectLst/>
                          <a:latin typeface="Tahoma" panose="020B0604030504040204" pitchFamily="34" charset="0"/>
                        </a:rPr>
                        <a:t>OPERATING SERVICES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OPERATING SERVICES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Includes equipment, utilities, phone, licenses, etc</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000" b="0" i="0" u="none" strike="noStrike">
                          <a:solidFill>
                            <a:srgbClr val="000000"/>
                          </a:solidFill>
                          <a:effectLst/>
                          <a:latin typeface="Tahoma" panose="020B0604030504040204" pitchFamily="34" charset="0"/>
                        </a:rPr>
                        <a:t> $           60,000.00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33,235.50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26,764.50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3005433681"/>
                  </a:ext>
                </a:extLst>
              </a:tr>
              <a:tr h="361858">
                <a:tc>
                  <a:txBody>
                    <a:bodyPr/>
                    <a:lstStyle/>
                    <a:p>
                      <a:pPr algn="l" fontAlgn="b"/>
                      <a:r>
                        <a:rPr lang="en-US" sz="1000" b="0" i="0" u="none" strike="noStrike">
                          <a:solidFill>
                            <a:srgbClr val="000000"/>
                          </a:solidFill>
                          <a:effectLst/>
                          <a:latin typeface="Tahoma" panose="020B0604030504040204" pitchFamily="34" charset="0"/>
                        </a:rPr>
                        <a:t>SUPPLIES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SUPPLIES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Office supplies, maintenance, etc</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Tahoma" panose="020B0604030504040204" pitchFamily="34" charset="0"/>
                        </a:rPr>
                        <a:t> $            3,000.00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194.44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2,805.56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046588579"/>
                  </a:ext>
                </a:extLst>
              </a:tr>
              <a:tr h="479461">
                <a:tc>
                  <a:txBody>
                    <a:bodyPr/>
                    <a:lstStyle/>
                    <a:p>
                      <a:pPr algn="l" fontAlgn="b"/>
                      <a:r>
                        <a:rPr lang="en-US" sz="1000" b="1" i="0" u="none" strike="noStrike">
                          <a:solidFill>
                            <a:srgbClr val="262626"/>
                          </a:solidFill>
                          <a:effectLst/>
                          <a:latin typeface="Trebuchet MS" panose="020B0603020202020204" pitchFamily="34" charset="0"/>
                        </a:rPr>
                        <a:t>PROFESSIONAL SERVICES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PROFESSIONAL SERVICES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may include staff, consultant, personal, or social service contracts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000" b="0" i="0" u="none" strike="noStrike">
                          <a:solidFill>
                            <a:srgbClr val="000000"/>
                          </a:solidFill>
                          <a:effectLst/>
                          <a:latin typeface="Tahoma" panose="020B0604030504040204" pitchFamily="34" charset="0"/>
                        </a:rPr>
                        <a:t> $       3,753,806.80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2,560,120.21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1,193,686.59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1174244320"/>
                  </a:ext>
                </a:extLst>
              </a:tr>
              <a:tr h="425183">
                <a:tc>
                  <a:txBody>
                    <a:bodyPr/>
                    <a:lstStyle/>
                    <a:p>
                      <a:pPr algn="l" fontAlgn="b"/>
                      <a:r>
                        <a:rPr lang="en-US" sz="1000" b="0" i="0" u="none" strike="noStrike">
                          <a:solidFill>
                            <a:srgbClr val="000000"/>
                          </a:solidFill>
                          <a:effectLst/>
                          <a:latin typeface="Tahoma" panose="020B0604030504040204" pitchFamily="34" charset="0"/>
                        </a:rPr>
                        <a:t>OTHER CHARGES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OTHER CHARGES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Defined specific- may include adminstrative fees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endParaRPr lang="en-US" sz="1000" b="0" i="0" u="none" strike="noStrike">
                        <a:solidFill>
                          <a:srgbClr val="000000"/>
                        </a:solidFill>
                        <a:effectLst/>
                        <a:latin typeface="Tahoma" panose="020B060403050404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91,343.98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Tahoma" panose="020B0604030504040204" pitchFamily="34" charset="0"/>
                        </a:rPr>
                        <a:t> $           (91,343.98)</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059400812"/>
                  </a:ext>
                </a:extLst>
              </a:tr>
              <a:tr h="452322">
                <a:tc>
                  <a:txBody>
                    <a:bodyPr/>
                    <a:lstStyle/>
                    <a:p>
                      <a:pPr algn="l" fontAlgn="b"/>
                      <a:r>
                        <a:rPr lang="en-US" sz="1000" b="1" i="0" u="none" strike="noStrike">
                          <a:solidFill>
                            <a:srgbClr val="262626"/>
                          </a:solidFill>
                          <a:effectLst/>
                          <a:latin typeface="Trebuchet MS" panose="020B0603020202020204" pitchFamily="34" charset="0"/>
                        </a:rPr>
                        <a:t>INTERAGENCY TRANSFERS (IAT) EXPENSES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IAT EXPENSE</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l" fontAlgn="t"/>
                      <a:r>
                        <a:rPr lang="en-US" sz="1000" b="0" i="0" u="none" strike="noStrike">
                          <a:solidFill>
                            <a:srgbClr val="000000"/>
                          </a:solidFill>
                          <a:effectLst/>
                          <a:latin typeface="Tahoma" panose="020B0604030504040204" pitchFamily="34" charset="0"/>
                        </a:rPr>
                        <a:t>Contracts between a political subdivision (local or federal). Ex OTS</a:t>
                      </a:r>
                    </a:p>
                  </a:txBody>
                  <a:tcPr marL="0" marR="0" marT="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000" b="0" i="0" u="none" strike="noStrike">
                          <a:solidFill>
                            <a:srgbClr val="000000"/>
                          </a:solidFill>
                          <a:effectLst/>
                          <a:latin typeface="Tahoma" panose="020B0604030504040204" pitchFamily="34" charset="0"/>
                        </a:rPr>
                        <a:t> $           11,800.00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14,105.72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l" fontAlgn="b"/>
                      <a:r>
                        <a:rPr lang="en-US" sz="1000" b="0" i="0" u="none" strike="noStrike">
                          <a:solidFill>
                            <a:srgbClr val="000000"/>
                          </a:solidFill>
                          <a:effectLst/>
                          <a:latin typeface="Tahoma" panose="020B0604030504040204" pitchFamily="34" charset="0"/>
                        </a:rPr>
                        <a:t> $             (2,305.72)</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2583378730"/>
                  </a:ext>
                </a:extLst>
              </a:tr>
              <a:tr h="461368">
                <a:tc>
                  <a:txBody>
                    <a:bodyPr/>
                    <a:lstStyle/>
                    <a:p>
                      <a:pPr algn="l" fontAlgn="b"/>
                      <a:r>
                        <a:rPr lang="en-US" sz="1000" b="1" i="0" u="none" strike="noStrike">
                          <a:solidFill>
                            <a:srgbClr val="FFFFFF"/>
                          </a:solidFill>
                          <a:effectLst/>
                          <a:latin typeface="Trebuchet MS" panose="020B0603020202020204" pitchFamily="34" charset="0"/>
                        </a:rPr>
                        <a:t>TOTAL PROGRAM EXPENSES</a:t>
                      </a:r>
                    </a:p>
                  </a:txBody>
                  <a:tcPr marL="0" marR="0" marT="0" marB="0" anchor="b">
                    <a:lnL>
                      <a:noFill/>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endParaRPr lang="en-US" sz="1000" b="1" i="0" u="none" strike="noStrike">
                        <a:solidFill>
                          <a:srgbClr val="FFFFFF"/>
                        </a:solidFill>
                        <a:effectLst/>
                        <a:latin typeface="Tahoma" panose="020B060403050404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endParaRPr lang="en-US" sz="1000" b="1" i="0" u="none" strike="noStrike">
                        <a:solidFill>
                          <a:srgbClr val="FFFFFF"/>
                        </a:solidFill>
                        <a:effectLst/>
                        <a:latin typeface="Tahoma" panose="020B060403050404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r>
                        <a:rPr lang="en-US" sz="1000" b="1" i="0" u="none" strike="noStrike">
                          <a:solidFill>
                            <a:srgbClr val="FFFFFF"/>
                          </a:solidFill>
                          <a:effectLst/>
                          <a:latin typeface="Tahoma" panose="020B0604030504040204" pitchFamily="34" charset="0"/>
                        </a:rPr>
                        <a:t> $       4,206,606.80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r" fontAlgn="b"/>
                      <a:r>
                        <a:rPr lang="en-US" sz="1000" b="1" i="0" u="none" strike="noStrike">
                          <a:solidFill>
                            <a:srgbClr val="FFFFFF"/>
                          </a:solidFill>
                          <a:effectLst/>
                          <a:latin typeface="Tahoma" panose="020B0604030504040204" pitchFamily="34" charset="0"/>
                        </a:rPr>
                        <a:t>$2,966,260.78</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r>
                        <a:rPr lang="en-US" sz="1000" b="1" i="0" u="none" strike="noStrike" dirty="0">
                          <a:solidFill>
                            <a:srgbClr val="FFFFFF"/>
                          </a:solidFill>
                          <a:effectLst/>
                          <a:latin typeface="Tahoma" panose="020B0604030504040204" pitchFamily="34" charset="0"/>
                        </a:rPr>
                        <a:t> $         1,240,346.02 </a:t>
                      </a:r>
                    </a:p>
                  </a:txBody>
                  <a:tcPr marL="0" marR="0" marT="0" marB="0" anchor="b">
                    <a:lnL w="63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a:noFill/>
                    </a:lnB>
                    <a:solidFill>
                      <a:srgbClr val="000000"/>
                    </a:solidFill>
                  </a:tcPr>
                </a:tc>
                <a:extLst>
                  <a:ext uri="{0D108BD9-81ED-4DB2-BD59-A6C34878D82A}">
                    <a16:rowId xmlns:a16="http://schemas.microsoft.com/office/drawing/2014/main" val="2852988240"/>
                  </a:ext>
                </a:extLst>
              </a:tr>
            </a:tbl>
          </a:graphicData>
        </a:graphic>
      </p:graphicFrame>
    </p:spTree>
    <p:extLst>
      <p:ext uri="{BB962C8B-B14F-4D97-AF65-F5344CB8AC3E}">
        <p14:creationId xmlns:p14="http://schemas.microsoft.com/office/powerpoint/2010/main" val="1958854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67543" y="127000"/>
            <a:ext cx="8941757" cy="2123658"/>
          </a:xfrm>
          <a:prstGeom prst="rect">
            <a:avLst/>
          </a:prstGeom>
          <a:noFill/>
        </p:spPr>
        <p:txBody>
          <a:bodyPr wrap="square" rtlCol="0">
            <a:spAutoFit/>
          </a:bodyPr>
          <a:lstStyle/>
          <a:p>
            <a:pPr algn="ctr"/>
            <a:r>
              <a:rPr lang="en-US" sz="4400" b="1" dirty="0">
                <a:solidFill>
                  <a:schemeClr val="bg1"/>
                </a:solidFill>
              </a:rPr>
              <a:t>Current Expenditures </a:t>
            </a:r>
            <a:br>
              <a:rPr lang="en-US" sz="4400" b="1" dirty="0">
                <a:solidFill>
                  <a:schemeClr val="bg1"/>
                </a:solidFill>
              </a:rPr>
            </a:br>
            <a:r>
              <a:rPr lang="en-US" sz="4400" b="1" dirty="0">
                <a:solidFill>
                  <a:schemeClr val="bg1"/>
                </a:solidFill>
              </a:rPr>
              <a:t>Professional Services Breakdown</a:t>
            </a:r>
          </a:p>
          <a:p>
            <a:endParaRPr lang="en-US" sz="4400" b="1" dirty="0">
              <a:solidFill>
                <a:schemeClr val="bg1"/>
              </a:solidFill>
            </a:endParaRPr>
          </a:p>
        </p:txBody>
      </p:sp>
      <p:graphicFrame>
        <p:nvGraphicFramePr>
          <p:cNvPr id="2" name="Table 1"/>
          <p:cNvGraphicFramePr>
            <a:graphicFrameLocks noGrp="1"/>
          </p:cNvGraphicFramePr>
          <p:nvPr/>
        </p:nvGraphicFramePr>
        <p:xfrm>
          <a:off x="846493" y="1825626"/>
          <a:ext cx="10499013" cy="4351336"/>
        </p:xfrm>
        <a:graphic>
          <a:graphicData uri="http://schemas.openxmlformats.org/drawingml/2006/table">
            <a:tbl>
              <a:tblPr/>
              <a:tblGrid>
                <a:gridCol w="1965310">
                  <a:extLst>
                    <a:ext uri="{9D8B030D-6E8A-4147-A177-3AD203B41FA5}">
                      <a16:colId xmlns:a16="http://schemas.microsoft.com/office/drawing/2014/main" val="2431292938"/>
                    </a:ext>
                  </a:extLst>
                </a:gridCol>
                <a:gridCol w="1883799">
                  <a:extLst>
                    <a:ext uri="{9D8B030D-6E8A-4147-A177-3AD203B41FA5}">
                      <a16:colId xmlns:a16="http://schemas.microsoft.com/office/drawing/2014/main" val="3003067635"/>
                    </a:ext>
                  </a:extLst>
                </a:gridCol>
                <a:gridCol w="1514738">
                  <a:extLst>
                    <a:ext uri="{9D8B030D-6E8A-4147-A177-3AD203B41FA5}">
                      <a16:colId xmlns:a16="http://schemas.microsoft.com/office/drawing/2014/main" val="3732618632"/>
                    </a:ext>
                  </a:extLst>
                </a:gridCol>
                <a:gridCol w="1412850">
                  <a:extLst>
                    <a:ext uri="{9D8B030D-6E8A-4147-A177-3AD203B41FA5}">
                      <a16:colId xmlns:a16="http://schemas.microsoft.com/office/drawing/2014/main" val="1985899178"/>
                    </a:ext>
                  </a:extLst>
                </a:gridCol>
                <a:gridCol w="1476247">
                  <a:extLst>
                    <a:ext uri="{9D8B030D-6E8A-4147-A177-3AD203B41FA5}">
                      <a16:colId xmlns:a16="http://schemas.microsoft.com/office/drawing/2014/main" val="3914404833"/>
                    </a:ext>
                  </a:extLst>
                </a:gridCol>
                <a:gridCol w="2246069">
                  <a:extLst>
                    <a:ext uri="{9D8B030D-6E8A-4147-A177-3AD203B41FA5}">
                      <a16:colId xmlns:a16="http://schemas.microsoft.com/office/drawing/2014/main" val="1773088775"/>
                    </a:ext>
                  </a:extLst>
                </a:gridCol>
              </a:tblGrid>
              <a:tr h="190232">
                <a:tc>
                  <a:txBody>
                    <a:bodyPr/>
                    <a:lstStyle/>
                    <a:p>
                      <a:pPr algn="l" fontAlgn="ctr"/>
                      <a:r>
                        <a:rPr lang="en-US" sz="1100" b="1" i="0" u="none" strike="noStrike">
                          <a:solidFill>
                            <a:srgbClr val="FFFFFF"/>
                          </a:solidFill>
                          <a:effectLst/>
                          <a:latin typeface="Trebuchet MS" panose="020B0603020202020204" pitchFamily="34" charset="0"/>
                        </a:rPr>
                        <a:t>Contract</a:t>
                      </a:r>
                    </a:p>
                  </a:txBody>
                  <a:tcPr marL="0" marR="0" marT="0"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100" b="1" i="0" u="none" strike="noStrike">
                          <a:solidFill>
                            <a:srgbClr val="FFFFFF"/>
                          </a:solidFill>
                          <a:effectLst/>
                          <a:latin typeface="Trebuchet MS" panose="020B0603020202020204" pitchFamily="34" charset="0"/>
                        </a:rPr>
                        <a:t>EXPENDITURE DESCRIPTION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100" b="1" i="0" u="none" strike="noStrike">
                          <a:solidFill>
                            <a:srgbClr val="FFFFFF"/>
                          </a:solidFill>
                          <a:effectLst/>
                          <a:latin typeface="Trebuchet MS" panose="020B0603020202020204" pitchFamily="34" charset="0"/>
                        </a:rPr>
                        <a:t>BUDGETED AMOUNT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100" b="1" i="0" u="none" strike="noStrike">
                          <a:solidFill>
                            <a:srgbClr val="FFFFFF"/>
                          </a:solidFill>
                          <a:effectLst/>
                          <a:latin typeface="Trebuchet MS" panose="020B0603020202020204" pitchFamily="34" charset="0"/>
                        </a:rPr>
                        <a:t>ACTUAL EXPENSES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100" b="1" i="0" u="none" strike="noStrike">
                          <a:solidFill>
                            <a:srgbClr val="FFFFFF"/>
                          </a:solidFill>
                          <a:effectLst/>
                          <a:latin typeface="Trebuchet MS" panose="020B0603020202020204" pitchFamily="34" charset="0"/>
                        </a:rPr>
                        <a:t>VARIANCE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0000"/>
                    </a:solidFill>
                  </a:tcPr>
                </a:tc>
                <a:tc>
                  <a:txBody>
                    <a:bodyPr/>
                    <a:lstStyle/>
                    <a:p>
                      <a:pPr algn="l" fontAlgn="ctr"/>
                      <a:r>
                        <a:rPr lang="en-US" sz="1100" b="1" i="0" u="none" strike="noStrike">
                          <a:solidFill>
                            <a:srgbClr val="FFFFFF"/>
                          </a:solidFill>
                          <a:effectLst/>
                          <a:latin typeface="Trebuchet MS" panose="020B0603020202020204" pitchFamily="34" charset="0"/>
                        </a:rPr>
                        <a:t>Note</a:t>
                      </a:r>
                    </a:p>
                  </a:txBody>
                  <a:tcPr marL="0" marR="0" marT="0"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3904058508"/>
                  </a:ext>
                </a:extLst>
              </a:tr>
              <a:tr h="321130">
                <a:tc>
                  <a:txBody>
                    <a:bodyPr/>
                    <a:lstStyle/>
                    <a:p>
                      <a:pPr algn="r" fontAlgn="b"/>
                      <a:r>
                        <a:rPr lang="en-US" sz="1100" b="0" i="0" u="none" strike="noStrike">
                          <a:solidFill>
                            <a:srgbClr val="000000"/>
                          </a:solidFill>
                          <a:effectLst/>
                          <a:latin typeface="Tahoma" panose="020B0604030504040204" pitchFamily="34" charset="0"/>
                        </a:rPr>
                        <a:t>RSC 1,2,3,9</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HAP, TAP, TERP</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             133,374.95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            96,274.01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37,100.94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Community based services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420694831"/>
                  </a:ext>
                </a:extLst>
              </a:tr>
              <a:tr h="271760">
                <a:tc>
                  <a:txBody>
                    <a:bodyPr/>
                    <a:lstStyle/>
                    <a:p>
                      <a:pPr algn="r" fontAlgn="b"/>
                      <a:r>
                        <a:rPr lang="en-US" sz="1100" b="0" i="0" u="none" strike="noStrike">
                          <a:solidFill>
                            <a:srgbClr val="000000"/>
                          </a:solidFill>
                          <a:effectLst/>
                          <a:latin typeface="Tahoma" panose="020B0604030504040204" pitchFamily="34" charset="0"/>
                        </a:rPr>
                        <a:t>RSC Laf Parish</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HAP, TAP, TERP</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47,000.00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28,975.60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18,024.40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Community based services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4276664905"/>
                  </a:ext>
                </a:extLst>
              </a:tr>
              <a:tr h="298937">
                <a:tc>
                  <a:txBody>
                    <a:bodyPr/>
                    <a:lstStyle/>
                    <a:p>
                      <a:pPr algn="r" fontAlgn="b"/>
                      <a:r>
                        <a:rPr lang="en-US" sz="1100" b="0" i="0" u="none" strike="noStrike">
                          <a:solidFill>
                            <a:srgbClr val="000000"/>
                          </a:solidFill>
                          <a:effectLst/>
                          <a:latin typeface="Tahoma" panose="020B0604030504040204" pitchFamily="34" charset="0"/>
                        </a:rPr>
                        <a:t>RSC 4, 5</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HAP, TAP, TERP</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79,900.00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62,720.00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17,180.00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Community based services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3378840606"/>
                  </a:ext>
                </a:extLst>
              </a:tr>
              <a:tr h="292142">
                <a:tc>
                  <a:txBody>
                    <a:bodyPr/>
                    <a:lstStyle/>
                    <a:p>
                      <a:pPr algn="r" fontAlgn="b"/>
                      <a:r>
                        <a:rPr lang="en-US" sz="1100" b="0" i="0" u="none" strike="noStrike">
                          <a:solidFill>
                            <a:srgbClr val="000000"/>
                          </a:solidFill>
                          <a:effectLst/>
                          <a:latin typeface="Tahoma" panose="020B0604030504040204" pitchFamily="34" charset="0"/>
                        </a:rPr>
                        <a:t>RSC 6,7,8</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HAP, TAP, TERP</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147,000.00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97,013.87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49,986.13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Community based services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3693104265"/>
                  </a:ext>
                </a:extLst>
              </a:tr>
              <a:tr h="285348">
                <a:tc>
                  <a:txBody>
                    <a:bodyPr/>
                    <a:lstStyle/>
                    <a:p>
                      <a:pPr algn="r" fontAlgn="b"/>
                      <a:r>
                        <a:rPr lang="en-US" sz="1100" b="0" i="0" u="none" strike="noStrike">
                          <a:solidFill>
                            <a:srgbClr val="000000"/>
                          </a:solidFill>
                          <a:effectLst/>
                          <a:latin typeface="Tahoma" panose="020B0604030504040204" pitchFamily="34" charset="0"/>
                        </a:rPr>
                        <a:t>SSP Program</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Services for DeafBlind</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             600,000.00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          408,933.79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            191,066.21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tc>
                  <a:txBody>
                    <a:bodyPr/>
                    <a:lstStyle/>
                    <a:p>
                      <a:pPr algn="r" fontAlgn="b"/>
                      <a:r>
                        <a:rPr lang="en-US" sz="1100" b="0" i="0" u="none" strike="noStrike">
                          <a:solidFill>
                            <a:srgbClr val="000000"/>
                          </a:solidFill>
                          <a:effectLst/>
                          <a:latin typeface="Tahoma" panose="020B0604030504040204" pitchFamily="34" charset="0"/>
                        </a:rPr>
                        <a:t> Community based services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1063484623"/>
                  </a:ext>
                </a:extLst>
              </a:tr>
              <a:tr h="347853">
                <a:tc>
                  <a:txBody>
                    <a:bodyPr/>
                    <a:lstStyle/>
                    <a:p>
                      <a:pPr algn="r" fontAlgn="b"/>
                      <a:r>
                        <a:rPr lang="en-US" sz="1100" b="0" i="0" u="none" strike="noStrike">
                          <a:solidFill>
                            <a:srgbClr val="000000"/>
                          </a:solidFill>
                          <a:effectLst/>
                          <a:latin typeface="Tahoma" panose="020B0604030504040204" pitchFamily="34" charset="0"/>
                        </a:rPr>
                        <a:t>Hearing Aids</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Aid Equipment- various vendors</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1,982,333.33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1,418,354.26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563,979.07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Community based services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FBFBF"/>
                    </a:solidFill>
                  </a:tcPr>
                </a:tc>
                <a:extLst>
                  <a:ext uri="{0D108BD9-81ED-4DB2-BD59-A6C34878D82A}">
                    <a16:rowId xmlns:a16="http://schemas.microsoft.com/office/drawing/2014/main" val="3750739398"/>
                  </a:ext>
                </a:extLst>
              </a:tr>
              <a:tr h="1059866">
                <a:tc>
                  <a:txBody>
                    <a:bodyPr/>
                    <a:lstStyle/>
                    <a:p>
                      <a:pPr algn="r" fontAlgn="b"/>
                      <a:r>
                        <a:rPr lang="en-US" sz="1100" b="0" i="0" u="none" strike="noStrike">
                          <a:solidFill>
                            <a:srgbClr val="000000"/>
                          </a:solidFill>
                          <a:effectLst/>
                          <a:latin typeface="Tahoma" panose="020B0604030504040204" pitchFamily="34" charset="0"/>
                        </a:rPr>
                        <a:t>Staffing Contract</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Program Manager; </a:t>
                      </a:r>
                      <a:br>
                        <a:rPr lang="en-US" sz="1100" b="0" i="0" u="none" strike="noStrike">
                          <a:solidFill>
                            <a:srgbClr val="000000"/>
                          </a:solidFill>
                          <a:effectLst/>
                          <a:latin typeface="Tahoma" panose="020B0604030504040204" pitchFamily="34" charset="0"/>
                        </a:rPr>
                      </a:br>
                      <a:r>
                        <a:rPr lang="en-US" sz="1100" b="0" i="0" u="none" strike="noStrike">
                          <a:solidFill>
                            <a:srgbClr val="000000"/>
                          </a:solidFill>
                          <a:effectLst/>
                          <a:latin typeface="Tahoma" panose="020B0604030504040204" pitchFamily="34" charset="0"/>
                        </a:rPr>
                        <a:t>Admin Coordinator, Comms Officer, Ex Assistant, Outreach/Training Coordinator, </a:t>
                      </a:r>
                      <a:br>
                        <a:rPr lang="en-US" sz="1100" b="0" i="0" u="none" strike="noStrike">
                          <a:solidFill>
                            <a:srgbClr val="000000"/>
                          </a:solidFill>
                          <a:effectLst/>
                          <a:latin typeface="Tahoma" panose="020B0604030504040204" pitchFamily="34" charset="0"/>
                        </a:rPr>
                      </a:br>
                      <a:r>
                        <a:rPr lang="en-US" sz="1100" b="0" i="0" u="none" strike="noStrike">
                          <a:solidFill>
                            <a:srgbClr val="000000"/>
                          </a:solidFill>
                          <a:effectLst/>
                          <a:latin typeface="Tahoma" panose="020B0604030504040204" pitchFamily="34" charset="0"/>
                        </a:rPr>
                        <a:t>Staff Interpreter x2</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710,573.47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517,722.25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192,851.22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Mentorship Program Included:  Total Expenditures = $77, 317.44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584866023"/>
                  </a:ext>
                </a:extLst>
              </a:tr>
              <a:tr h="523139">
                <a:tc>
                  <a:txBody>
                    <a:bodyPr/>
                    <a:lstStyle/>
                    <a:p>
                      <a:pPr algn="r" fontAlgn="b"/>
                      <a:r>
                        <a:rPr lang="en-US" sz="1100" b="0" i="0" u="none" strike="noStrike">
                          <a:solidFill>
                            <a:srgbClr val="000000"/>
                          </a:solidFill>
                          <a:effectLst/>
                          <a:latin typeface="Tahoma" panose="020B0604030504040204" pitchFamily="34" charset="0"/>
                        </a:rPr>
                        <a:t>Community Parterships/Training</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Community trainings and interpreter professional development</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30,000.00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11,837.50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             18,162.50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tc>
                  <a:txBody>
                    <a:bodyPr/>
                    <a:lstStyle/>
                    <a:p>
                      <a:pPr algn="r" fontAlgn="b"/>
                      <a:r>
                        <a:rPr lang="en-US" sz="1100" b="0" i="0" u="none" strike="noStrike">
                          <a:solidFill>
                            <a:srgbClr val="000000"/>
                          </a:solidFill>
                          <a:effectLst/>
                          <a:latin typeface="Tahoma" panose="020B0604030504040204" pitchFamily="34" charset="0"/>
                        </a:rPr>
                        <a:t> LAD, LRID, and NODBA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758371974"/>
                  </a:ext>
                </a:extLst>
              </a:tr>
              <a:tr h="413076">
                <a:tc>
                  <a:txBody>
                    <a:bodyPr/>
                    <a:lstStyle/>
                    <a:p>
                      <a:pPr algn="r" fontAlgn="b"/>
                      <a:r>
                        <a:rPr lang="en-US" sz="1100" b="0" i="0" u="none" strike="noStrike">
                          <a:solidFill>
                            <a:srgbClr val="000000"/>
                          </a:solidFill>
                          <a:effectLst/>
                          <a:latin typeface="Tahoma" panose="020B0604030504040204" pitchFamily="34" charset="0"/>
                        </a:rPr>
                        <a:t>Title II Accomodations </a:t>
                      </a:r>
                    </a:p>
                  </a:txBody>
                  <a:tcPr marL="0" marR="0" marT="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Communication Access- ADA</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45,000.00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75,523.83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            (30,523.83)</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tc>
                  <a:txBody>
                    <a:bodyPr/>
                    <a:lstStyle/>
                    <a:p>
                      <a:pPr algn="r" fontAlgn="b"/>
                      <a:r>
                        <a:rPr lang="en-US" sz="1100" b="0" i="0" u="none" strike="noStrike">
                          <a:solidFill>
                            <a:srgbClr val="000000"/>
                          </a:solidFill>
                          <a:effectLst/>
                          <a:latin typeface="Tahoma" panose="020B0604030504040204" pitchFamily="34" charset="0"/>
                        </a:rPr>
                        <a:t> LCD, BFH, OPH and LDH </a:t>
                      </a:r>
                    </a:p>
                  </a:txBody>
                  <a:tcPr marL="0" marR="0" marT="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805879046"/>
                  </a:ext>
                </a:extLst>
              </a:tr>
              <a:tr h="347853">
                <a:tc>
                  <a:txBody>
                    <a:bodyPr/>
                    <a:lstStyle/>
                    <a:p>
                      <a:pPr algn="l" fontAlgn="b"/>
                      <a:endParaRPr lang="en-US" sz="1100" b="1" i="0" u="none" strike="noStrike">
                        <a:solidFill>
                          <a:srgbClr val="FFFFFF"/>
                        </a:solidFill>
                        <a:effectLst/>
                        <a:latin typeface="Tahoma" panose="020B0604030504040204" pitchFamily="34" charset="0"/>
                      </a:endParaRPr>
                    </a:p>
                  </a:txBody>
                  <a:tcPr marL="0" marR="0" marT="0" marB="0" anchor="b">
                    <a:lnL>
                      <a:noFill/>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endParaRPr lang="en-US" sz="1100" b="1" i="0" u="none" strike="noStrike">
                        <a:solidFill>
                          <a:srgbClr val="FFFFFF"/>
                        </a:solidFill>
                        <a:effectLst/>
                        <a:latin typeface="Tahoma" panose="020B060403050404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r>
                        <a:rPr lang="en-US" sz="1100" b="1" i="0" u="none" strike="noStrike">
                          <a:solidFill>
                            <a:srgbClr val="FFFFFF"/>
                          </a:solidFill>
                          <a:effectLst/>
                          <a:latin typeface="Tahoma" panose="020B0604030504040204" pitchFamily="34" charset="0"/>
                        </a:rPr>
                        <a:t> $          3,775,181.75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r>
                        <a:rPr lang="en-US" sz="1100" b="1" i="0" u="none" strike="noStrike">
                          <a:solidFill>
                            <a:srgbClr val="FFFFFF"/>
                          </a:solidFill>
                          <a:effectLst/>
                          <a:latin typeface="Tahoma" panose="020B0604030504040204" pitchFamily="34" charset="0"/>
                        </a:rPr>
                        <a:t> $        2,717,355.11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r>
                        <a:rPr lang="en-US" sz="1100" b="1" i="0" u="none" strike="noStrike" dirty="0">
                          <a:solidFill>
                            <a:srgbClr val="FFFFFF"/>
                          </a:solidFill>
                          <a:effectLst/>
                          <a:latin typeface="Tahoma" panose="020B0604030504040204" pitchFamily="34" charset="0"/>
                        </a:rPr>
                        <a:t> $         1,057,826.64 </a:t>
                      </a: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000000"/>
                    </a:solidFill>
                  </a:tcPr>
                </a:tc>
                <a:tc>
                  <a:txBody>
                    <a:bodyPr/>
                    <a:lstStyle/>
                    <a:p>
                      <a:pPr algn="l" fontAlgn="b"/>
                      <a:endParaRPr lang="en-US" sz="1100" b="1" i="0" u="none" strike="noStrike" dirty="0">
                        <a:solidFill>
                          <a:srgbClr val="FFFFFF"/>
                        </a:solidFill>
                        <a:effectLst/>
                        <a:latin typeface="Tahoma" panose="020B0604030504040204" pitchFamily="34" charset="0"/>
                      </a:endParaRPr>
                    </a:p>
                  </a:txBody>
                  <a:tcPr marL="0" marR="0" marT="0" marB="0" anchor="b">
                    <a:lnL w="63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a:noFill/>
                    </a:lnB>
                    <a:solidFill>
                      <a:srgbClr val="000000"/>
                    </a:solidFill>
                  </a:tcPr>
                </a:tc>
                <a:extLst>
                  <a:ext uri="{0D108BD9-81ED-4DB2-BD59-A6C34878D82A}">
                    <a16:rowId xmlns:a16="http://schemas.microsoft.com/office/drawing/2014/main" val="589784067"/>
                  </a:ext>
                </a:extLst>
              </a:tr>
            </a:tbl>
          </a:graphicData>
        </a:graphic>
      </p:graphicFrame>
    </p:spTree>
    <p:extLst>
      <p:ext uri="{BB962C8B-B14F-4D97-AF65-F5344CB8AC3E}">
        <p14:creationId xmlns:p14="http://schemas.microsoft.com/office/powerpoint/2010/main" val="1756479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dirty="0"/>
              <a:t>Thank you</a:t>
            </a:r>
          </a:p>
        </p:txBody>
      </p:sp>
    </p:spTree>
    <p:extLst>
      <p:ext uri="{BB962C8B-B14F-4D97-AF65-F5344CB8AC3E}">
        <p14:creationId xmlns:p14="http://schemas.microsoft.com/office/powerpoint/2010/main" val="3146003880"/>
      </p:ext>
    </p:extLst>
  </p:cSld>
  <p:clrMapOvr>
    <a:masterClrMapping/>
  </p:clrMapOvr>
</p:sld>
</file>

<file path=ppt/theme/theme1.xml><?xml version="1.0" encoding="utf-8"?>
<a:theme xmlns:a="http://schemas.openxmlformats.org/drawingml/2006/main" name="Office Theme">
  <a:themeElements>
    <a:clrScheme name="LCD">
      <a:dk1>
        <a:srgbClr val="29548A"/>
      </a:dk1>
      <a:lt1>
        <a:sysClr val="window" lastClr="FFFFFF"/>
      </a:lt1>
      <a:dk2>
        <a:srgbClr val="000000"/>
      </a:dk2>
      <a:lt2>
        <a:srgbClr val="CE974F"/>
      </a:lt2>
      <a:accent1>
        <a:srgbClr val="CE974F"/>
      </a:accent1>
      <a:accent2>
        <a:srgbClr val="FFFFFF"/>
      </a:accent2>
      <a:accent3>
        <a:srgbClr val="0078B4"/>
      </a:accent3>
      <a:accent4>
        <a:srgbClr val="29548A"/>
      </a:accent4>
      <a:accent5>
        <a:srgbClr val="4472C4"/>
      </a:accent5>
      <a:accent6>
        <a:srgbClr val="29548A"/>
      </a:accent6>
      <a:hlink>
        <a:srgbClr val="0078B4"/>
      </a:hlink>
      <a:folHlink>
        <a:srgbClr val="CE974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2525</TotalTime>
  <Words>1738</Words>
  <Application>Microsoft Office PowerPoint</Application>
  <PresentationFormat>Widescreen</PresentationFormat>
  <Paragraphs>306</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Courier New</vt:lpstr>
      <vt:lpstr>Tahoma</vt:lpstr>
      <vt:lpstr>Trebuchet MS</vt:lpstr>
      <vt:lpstr>Wingdings</vt:lpstr>
      <vt:lpstr>Office Theme</vt:lpstr>
      <vt:lpstr>Louisiana Commission for the Deaf Program Report</vt:lpstr>
      <vt:lpstr>Interpreter Registration Timeline</vt:lpstr>
      <vt:lpstr>Interpreter Registration Requirements</vt:lpstr>
      <vt:lpstr>Interpreter Registration Requirements</vt:lpstr>
      <vt:lpstr>Interpreter Registration Requirements</vt:lpstr>
      <vt:lpstr>Interpreter Registration</vt:lpstr>
      <vt:lpstr>Interpreter Registration</vt:lpstr>
      <vt:lpstr>Interpreter Registration</vt:lpstr>
      <vt:lpstr>Interpreter Registration</vt:lpstr>
      <vt:lpstr>Direct Services Update</vt:lpstr>
      <vt:lpstr>Regional Support Centers</vt:lpstr>
      <vt:lpstr>Regional Support Centers</vt:lpstr>
      <vt:lpstr>Communication Access Services </vt:lpstr>
      <vt:lpstr>Communication Access Services</vt:lpstr>
      <vt:lpstr>Interpreter Mentorship Program Changes</vt:lpstr>
      <vt:lpstr>Support Service Provider Program Contract</vt:lpstr>
      <vt:lpstr>Support Service Provider Program Contract</vt:lpstr>
      <vt:lpstr>Financial Assistance  Program Proposal</vt:lpstr>
      <vt:lpstr>Financial Assistance Program Purpose  </vt:lpstr>
      <vt:lpstr>Financial Assistance Goal </vt:lpstr>
      <vt:lpstr>Why is This Being Proposed? </vt:lpstr>
      <vt:lpstr>Who Could Qualify?</vt:lpstr>
      <vt:lpstr>Types of Financial Assistance </vt:lpstr>
      <vt:lpstr>Implementation Plan </vt:lpstr>
      <vt:lpstr>Implementation Plan </vt:lpstr>
      <vt:lpstr>Operations Quarterly Report</vt:lpstr>
      <vt:lpstr>Operations Quarterly Report</vt:lpstr>
      <vt:lpstr>PowerPoint Presentation</vt:lpstr>
      <vt:lpstr>PowerPoint Presentation</vt:lpstr>
      <vt:lpstr>PowerPoint Presentation</vt:lpstr>
      <vt:lpstr>Thank you</vt:lpstr>
    </vt:vector>
  </TitlesOfParts>
  <Company>State of Louisiana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Leda Hardesty</dc:creator>
  <cp:lastModifiedBy>Marlana Kienlen</cp:lastModifiedBy>
  <cp:revision>116</cp:revision>
  <dcterms:created xsi:type="dcterms:W3CDTF">2025-05-02T20:32:56Z</dcterms:created>
  <dcterms:modified xsi:type="dcterms:W3CDTF">2026-10-12T22:45:29Z</dcterms:modified>
</cp:coreProperties>
</file>